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4" r:id="rId2"/>
  </p:sldMasterIdLst>
  <p:notesMasterIdLst>
    <p:notesMasterId r:id="rId52"/>
  </p:notesMasterIdLst>
  <p:handoutMasterIdLst>
    <p:handoutMasterId r:id="rId53"/>
  </p:handoutMasterIdLst>
  <p:sldIdLst>
    <p:sldId id="831" r:id="rId3"/>
    <p:sldId id="802" r:id="rId4"/>
    <p:sldId id="803" r:id="rId5"/>
    <p:sldId id="804" r:id="rId6"/>
    <p:sldId id="805" r:id="rId7"/>
    <p:sldId id="806" r:id="rId8"/>
    <p:sldId id="807" r:id="rId9"/>
    <p:sldId id="808" r:id="rId10"/>
    <p:sldId id="809" r:id="rId11"/>
    <p:sldId id="810" r:id="rId12"/>
    <p:sldId id="811" r:id="rId13"/>
    <p:sldId id="812" r:id="rId14"/>
    <p:sldId id="813" r:id="rId15"/>
    <p:sldId id="814" r:id="rId16"/>
    <p:sldId id="823" r:id="rId17"/>
    <p:sldId id="815" r:id="rId18"/>
    <p:sldId id="763" r:id="rId19"/>
    <p:sldId id="768" r:id="rId20"/>
    <p:sldId id="773" r:id="rId21"/>
    <p:sldId id="825" r:id="rId22"/>
    <p:sldId id="780" r:id="rId23"/>
    <p:sldId id="816" r:id="rId24"/>
    <p:sldId id="817" r:id="rId25"/>
    <p:sldId id="828" r:id="rId26"/>
    <p:sldId id="781" r:id="rId27"/>
    <p:sldId id="782" r:id="rId28"/>
    <p:sldId id="783" r:id="rId29"/>
    <p:sldId id="784" r:id="rId30"/>
    <p:sldId id="785" r:id="rId31"/>
    <p:sldId id="826" r:id="rId32"/>
    <p:sldId id="786" r:id="rId33"/>
    <p:sldId id="796" r:id="rId34"/>
    <p:sldId id="799" r:id="rId35"/>
    <p:sldId id="829" r:id="rId36"/>
    <p:sldId id="787" r:id="rId37"/>
    <p:sldId id="830" r:id="rId38"/>
    <p:sldId id="827" r:id="rId39"/>
    <p:sldId id="788" r:id="rId40"/>
    <p:sldId id="800" r:id="rId41"/>
    <p:sldId id="789" r:id="rId42"/>
    <p:sldId id="790" r:id="rId43"/>
    <p:sldId id="818" r:id="rId44"/>
    <p:sldId id="791" r:id="rId45"/>
    <p:sldId id="821" r:id="rId46"/>
    <p:sldId id="819" r:id="rId47"/>
    <p:sldId id="820" r:id="rId48"/>
    <p:sldId id="822" r:id="rId49"/>
    <p:sldId id="824" r:id="rId50"/>
    <p:sldId id="751" r:id="rId51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中度样式 1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中度样式 1 - 强调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0A1B5D5-9B99-4C35-A422-299274C87663}" styleName="中度样式 1 - 强调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793D81CF-94F2-401A-BA57-92F5A7B2D0C5}" styleName="中度样式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2A488322-F2BA-4B5B-9748-0D474271808F}" styleName="中度样式 3 - 强调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220" autoAdjust="0"/>
    <p:restoredTop sz="84908" autoAdjust="0"/>
  </p:normalViewPr>
  <p:slideViewPr>
    <p:cSldViewPr>
      <p:cViewPr>
        <p:scale>
          <a:sx n="118" d="100"/>
          <a:sy n="118" d="100"/>
        </p:scale>
        <p:origin x="-1716" y="19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86" d="100"/>
          <a:sy n="86" d="100"/>
        </p:scale>
        <p:origin x="-5766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EC112CD-3E7B-492A-9FF2-DEC5FFB96966}" type="doc">
      <dgm:prSet loTypeId="urn:microsoft.com/office/officeart/2005/8/layout/vList2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zh-TW" altLang="en-US"/>
        </a:p>
      </dgm:t>
    </dgm:pt>
    <dgm:pt modelId="{BB2F0BDD-C524-45A9-9508-B7DDDDDDDB1F}">
      <dgm:prSet phldrT="[文字]" custT="1"/>
      <dgm:spPr/>
      <dgm:t>
        <a:bodyPr/>
        <a:lstStyle/>
        <a:p>
          <a:r>
            <a:rPr lang="en-US" altLang="zh-TW" sz="4400" dirty="0">
              <a:latin typeface="Times New Roman" panose="02020603050405020304" pitchFamily="18" charset="0"/>
              <a:cs typeface="Times New Roman" panose="02020603050405020304" pitchFamily="18" charset="0"/>
            </a:rPr>
            <a:t>Convolutional Neural Network (CNN)</a:t>
          </a:r>
          <a:endParaRPr lang="zh-TW" altLang="en-US" sz="44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C6AF3A5-2F48-4884-87D0-61989EA62B74}" type="parTrans" cxnId="{D2193BB7-7F00-49C8-8CD8-4C1F513AA3E5}">
      <dgm:prSet/>
      <dgm:spPr/>
      <dgm:t>
        <a:bodyPr/>
        <a:lstStyle/>
        <a:p>
          <a:endParaRPr lang="zh-TW" altLang="en-US" sz="4800"/>
        </a:p>
      </dgm:t>
    </dgm:pt>
    <dgm:pt modelId="{3A25E86D-3837-4AED-A98D-55EF61438213}" type="sibTrans" cxnId="{D2193BB7-7F00-49C8-8CD8-4C1F513AA3E5}">
      <dgm:prSet/>
      <dgm:spPr/>
      <dgm:t>
        <a:bodyPr/>
        <a:lstStyle/>
        <a:p>
          <a:endParaRPr lang="zh-TW" altLang="en-US" sz="4800"/>
        </a:p>
      </dgm:t>
    </dgm:pt>
    <dgm:pt modelId="{DED04251-808F-484B-B903-2928A17BF066}">
      <dgm:prSet phldrT="[文字]" custT="1"/>
      <dgm:spPr/>
      <dgm:t>
        <a:bodyPr/>
        <a:lstStyle/>
        <a:p>
          <a:r>
            <a:rPr lang="en-US" altLang="zh-TW" sz="4400" dirty="0">
              <a:latin typeface="Times New Roman" panose="02020603050405020304" pitchFamily="18" charset="0"/>
              <a:cs typeface="Times New Roman" panose="02020603050405020304" pitchFamily="18" charset="0"/>
            </a:rPr>
            <a:t>Recurrent Neural Network (RNN)</a:t>
          </a:r>
          <a:endParaRPr lang="zh-TW" altLang="en-US" sz="44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DA68D71-72C0-4BAB-9C7E-A7DF52A89747}" type="parTrans" cxnId="{F11BEA86-5372-49F2-8DAA-A445FD6C18AF}">
      <dgm:prSet/>
      <dgm:spPr/>
      <dgm:t>
        <a:bodyPr/>
        <a:lstStyle/>
        <a:p>
          <a:endParaRPr lang="zh-TW" altLang="en-US" sz="4800"/>
        </a:p>
      </dgm:t>
    </dgm:pt>
    <dgm:pt modelId="{990A2AA3-93E2-4113-A708-CE76C051E5DE}" type="sibTrans" cxnId="{F11BEA86-5372-49F2-8DAA-A445FD6C18AF}">
      <dgm:prSet/>
      <dgm:spPr/>
      <dgm:t>
        <a:bodyPr/>
        <a:lstStyle/>
        <a:p>
          <a:endParaRPr lang="zh-TW" altLang="en-US" sz="4800"/>
        </a:p>
      </dgm:t>
    </dgm:pt>
    <dgm:pt modelId="{E7D7BBA8-995B-4002-933F-803AE4EB9B2D}" type="pres">
      <dgm:prSet presAssocID="{DEC112CD-3E7B-492A-9FF2-DEC5FFB96966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DD14576F-7E00-47D2-8599-E663F98E59E3}" type="pres">
      <dgm:prSet presAssocID="{BB2F0BDD-C524-45A9-9508-B7DDDDDDDB1F}" presName="parentText" presStyleLbl="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2B6F21B-BB10-42CC-A7CA-298E97F8034C}" type="pres">
      <dgm:prSet presAssocID="{3A25E86D-3837-4AED-A98D-55EF61438213}" presName="spacer" presStyleCnt="0"/>
      <dgm:spPr/>
    </dgm:pt>
    <dgm:pt modelId="{08903A6E-6D98-4295-8678-9E8928035A0F}" type="pres">
      <dgm:prSet presAssocID="{DED04251-808F-484B-B903-2928A17BF066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F11BEA86-5372-49F2-8DAA-A445FD6C18AF}" srcId="{DEC112CD-3E7B-492A-9FF2-DEC5FFB96966}" destId="{DED04251-808F-484B-B903-2928A17BF066}" srcOrd="1" destOrd="0" parTransId="{8DA68D71-72C0-4BAB-9C7E-A7DF52A89747}" sibTransId="{990A2AA3-93E2-4113-A708-CE76C051E5DE}"/>
    <dgm:cxn modelId="{D2193BB7-7F00-49C8-8CD8-4C1F513AA3E5}" srcId="{DEC112CD-3E7B-492A-9FF2-DEC5FFB96966}" destId="{BB2F0BDD-C524-45A9-9508-B7DDDDDDDB1F}" srcOrd="0" destOrd="0" parTransId="{1C6AF3A5-2F48-4884-87D0-61989EA62B74}" sibTransId="{3A25E86D-3837-4AED-A98D-55EF61438213}"/>
    <dgm:cxn modelId="{340B3E2B-240C-44CF-93E8-C70380C2BD49}" type="presOf" srcId="{BB2F0BDD-C524-45A9-9508-B7DDDDDDDB1F}" destId="{DD14576F-7E00-47D2-8599-E663F98E59E3}" srcOrd="0" destOrd="0" presId="urn:microsoft.com/office/officeart/2005/8/layout/vList2"/>
    <dgm:cxn modelId="{67838C7F-CFAD-4F52-849D-7FC633E4AE23}" type="presOf" srcId="{DED04251-808F-484B-B903-2928A17BF066}" destId="{08903A6E-6D98-4295-8678-9E8928035A0F}" srcOrd="0" destOrd="0" presId="urn:microsoft.com/office/officeart/2005/8/layout/vList2"/>
    <dgm:cxn modelId="{2F38BAFB-A4E8-4CA0-8F00-517C61F1E6F5}" type="presOf" srcId="{DEC112CD-3E7B-492A-9FF2-DEC5FFB96966}" destId="{E7D7BBA8-995B-4002-933F-803AE4EB9B2D}" srcOrd="0" destOrd="0" presId="urn:microsoft.com/office/officeart/2005/8/layout/vList2"/>
    <dgm:cxn modelId="{1E647C8A-ACF3-4F88-BD20-F49BD69577B2}" type="presParOf" srcId="{E7D7BBA8-995B-4002-933F-803AE4EB9B2D}" destId="{DD14576F-7E00-47D2-8599-E663F98E59E3}" srcOrd="0" destOrd="0" presId="urn:microsoft.com/office/officeart/2005/8/layout/vList2"/>
    <dgm:cxn modelId="{A16EC18C-9370-44DC-84BC-1134C01F7C93}" type="presParOf" srcId="{E7D7BBA8-995B-4002-933F-803AE4EB9B2D}" destId="{22B6F21B-BB10-42CC-A7CA-298E97F8034C}" srcOrd="1" destOrd="0" presId="urn:microsoft.com/office/officeart/2005/8/layout/vList2"/>
    <dgm:cxn modelId="{75AD4FBD-C5BD-4675-9894-8089E737DB49}" type="presParOf" srcId="{E7D7BBA8-995B-4002-933F-803AE4EB9B2D}" destId="{08903A6E-6D98-4295-8678-9E8928035A0F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D14576F-7E00-47D2-8599-E663F98E59E3}">
      <dsp:nvSpPr>
        <dsp:cNvPr id="0" name=""/>
        <dsp:cNvSpPr/>
      </dsp:nvSpPr>
      <dsp:spPr>
        <a:xfrm>
          <a:off x="0" y="470808"/>
          <a:ext cx="7467599" cy="16731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lvl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4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Convolutional Neural Network (CNN)</a:t>
          </a:r>
          <a:endParaRPr lang="zh-TW" altLang="en-US" sz="44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81674" y="552482"/>
        <a:ext cx="7304251" cy="1509752"/>
      </dsp:txXfrm>
    </dsp:sp>
    <dsp:sp modelId="{08903A6E-6D98-4295-8678-9E8928035A0F}">
      <dsp:nvSpPr>
        <dsp:cNvPr id="0" name=""/>
        <dsp:cNvSpPr/>
      </dsp:nvSpPr>
      <dsp:spPr>
        <a:xfrm>
          <a:off x="0" y="2331108"/>
          <a:ext cx="7467599" cy="1673100"/>
        </a:xfrm>
        <a:prstGeom prst="roundRect">
          <a:avLst/>
        </a:prstGeom>
        <a:solidFill>
          <a:schemeClr val="accent4">
            <a:hueOff val="-4464770"/>
            <a:satOff val="26899"/>
            <a:lumOff val="215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lvl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4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Recurrent Neural Network (RNN)</a:t>
          </a:r>
          <a:endParaRPr lang="zh-TW" altLang="en-US" sz="44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81674" y="2412782"/>
        <a:ext cx="7304251" cy="150975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56290C-B1FC-4A1C-98E0-DC4E7DD16468}" type="datetimeFigureOut">
              <a:rPr lang="zh-CN" altLang="en-US" smtClean="0"/>
              <a:t>2019/6/30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807D8E-17BE-4791-8295-255D7E659B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02565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2BA3B9-93CC-42C3-B55A-CB40FB350A80}" type="datetimeFigureOut">
              <a:rPr lang="zh-CN" altLang="en-US" smtClean="0"/>
              <a:t>2019/6/30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21AF1A-0D4F-4F39-AD45-714687F289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49669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F65742-51E4-418D-8157-79EC9C21EBA9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475946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21AF1A-0D4F-4F39-AD45-714687F28907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08477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21AF1A-0D4F-4F39-AD45-714687F28907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28814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21AF1A-0D4F-4F39-AD45-714687F28907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92048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21AF1A-0D4F-4F39-AD45-714687F28907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12746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21AF1A-0D4F-4F39-AD45-714687F28907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7750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21AF1A-0D4F-4F39-AD45-714687F28907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60117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21AF1A-0D4F-4F39-AD45-714687F28907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569972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21AF1A-0D4F-4F39-AD45-714687F28907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190732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21AF1A-0D4F-4F39-AD45-714687F28907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192669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21AF1A-0D4F-4F39-AD45-714687F28907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66289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3FC80C-8DD2-4D68-9BA4-5FC1878442D5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2123172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21AF1A-0D4F-4F39-AD45-714687F28907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76920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21AF1A-0D4F-4F39-AD45-714687F28907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711318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21AF1A-0D4F-4F39-AD45-714687F28907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021777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21AF1A-0D4F-4F39-AD45-714687F28907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861419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21AF1A-0D4F-4F39-AD45-714687F28907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52755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21AF1A-0D4F-4F39-AD45-714687F28907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387081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21AF1A-0D4F-4F39-AD45-714687F28907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869970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21AF1A-0D4F-4F39-AD45-714687F28907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11063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F65742-51E4-418D-8157-79EC9C21EBA9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795368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F65742-51E4-418D-8157-79EC9C21EBA9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993544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F65742-51E4-418D-8157-79EC9C21EBA9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690901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F65742-51E4-418D-8157-79EC9C21EBA9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486082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3FC80C-8DD2-4D68-9BA4-5FC1878442D5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92959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3FC80C-8DD2-4D68-9BA4-5FC1878442D5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763076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3FC80C-8DD2-4D68-9BA4-5FC1878442D5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555153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7"/>
          <p:cNvSpPr>
            <a:spLocks noChangeArrowheads="1"/>
          </p:cNvSpPr>
          <p:nvPr/>
        </p:nvSpPr>
        <p:spPr bwMode="auto">
          <a:xfrm>
            <a:off x="685800" y="2362200"/>
            <a:ext cx="7772400" cy="109538"/>
          </a:xfrm>
          <a:custGeom>
            <a:avLst/>
            <a:gdLst>
              <a:gd name="T0" fmla="*/ 0 w 1000"/>
              <a:gd name="T1" fmla="*/ 0 h 1000"/>
              <a:gd name="T2" fmla="*/ 2147483647 w 1000"/>
              <a:gd name="T3" fmla="*/ 0 h 1000"/>
              <a:gd name="T4" fmla="*/ 2147483647 w 1000"/>
              <a:gd name="T5" fmla="*/ 2147483647 h 1000"/>
              <a:gd name="T6" fmla="*/ 0 w 1000"/>
              <a:gd name="T7" fmla="*/ 2147483647 h 1000"/>
              <a:gd name="T8" fmla="*/ 0 w 1000"/>
              <a:gd name="T9" fmla="*/ 0 h 1000"/>
              <a:gd name="T10" fmla="*/ 2147483647 w 1000"/>
              <a:gd name="T11" fmla="*/ 0 h 10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503" y="0"/>
                </a:lnTo>
                <a:lnTo>
                  <a:pt x="503" y="1000"/>
                </a:lnTo>
                <a:lnTo>
                  <a:pt x="0" y="1000"/>
                </a:lnTo>
                <a:lnTo>
                  <a:pt x="0" y="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chemeClr val="accent2"/>
          </a:solidFill>
          <a:ln w="9525">
            <a:solidFill>
              <a:schemeClr val="accent2"/>
            </a:solidFill>
            <a:round/>
            <a:headEnd/>
            <a:tailEnd/>
          </a:ln>
        </p:spPr>
        <p:txBody>
          <a:bodyPr/>
          <a:lstStyle/>
          <a:p>
            <a:pPr algn="ctr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DDDDDD"/>
              </a:buClr>
              <a:buSzPct val="75000"/>
              <a:buFont typeface="Wingdings" pitchFamily="2" charset="2"/>
              <a:buNone/>
            </a:pPr>
            <a:endParaRPr lang="zh-CN" altLang="en-US" sz="2000">
              <a:solidFill>
                <a:srgbClr val="000000"/>
              </a:solidFill>
              <a:latin typeface="黑体" pitchFamily="49" charset="-122"/>
            </a:endParaRPr>
          </a:p>
        </p:txBody>
      </p:sp>
      <p:sp>
        <p:nvSpPr>
          <p:cNvPr id="2150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990600"/>
            <a:ext cx="7772400" cy="1371600"/>
          </a:xfrm>
        </p:spPr>
        <p:txBody>
          <a:bodyPr/>
          <a:lstStyle>
            <a:lvl1pPr>
              <a:defRPr sz="44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027113" y="4445000"/>
            <a:ext cx="7010400" cy="1252538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1800"/>
            </a:lvl1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5" name="矩形 4"/>
          <p:cNvSpPr/>
          <p:nvPr userDrawn="1"/>
        </p:nvSpPr>
        <p:spPr>
          <a:xfrm>
            <a:off x="1835696" y="6516884"/>
            <a:ext cx="568136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200" dirty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rPr>
              <a:t>本</a:t>
            </a:r>
            <a:r>
              <a:rPr lang="en-US" altLang="zh-CN" sz="1200" dirty="0" err="1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rPr>
              <a:t>PPT</a:t>
            </a:r>
            <a:r>
              <a:rPr lang="zh-CN" altLang="en-US" sz="1200" dirty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rPr>
              <a:t>仅用于教学目的，大量内容来自互联网，未指明引用处请见谅，请勿分发！</a:t>
            </a:r>
          </a:p>
        </p:txBody>
      </p:sp>
    </p:spTree>
    <p:extLst>
      <p:ext uri="{BB962C8B-B14F-4D97-AF65-F5344CB8AC3E}">
        <p14:creationId xmlns:p14="http://schemas.microsoft.com/office/powerpoint/2010/main" val="3032641335"/>
      </p:ext>
    </p:extLst>
  </p:cSld>
  <p:clrMapOvr>
    <a:masterClrMapping/>
  </p:clrMapOvr>
  <p:transition spd="slow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DB2B7C7-FC46-47E9-9DC1-A957972167BE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7593932"/>
      </p:ext>
    </p:extLst>
  </p:cSld>
  <p:clrMapOvr>
    <a:masterClrMapping/>
  </p:clrMapOvr>
  <p:transition spd="slow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96065" y="304800"/>
            <a:ext cx="2008187" cy="57150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566738" y="304800"/>
            <a:ext cx="5876925" cy="57150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11C8655-ED8D-4CEC-B14F-67E656210838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0353974"/>
      </p:ext>
    </p:extLst>
  </p:cSld>
  <p:clrMapOvr>
    <a:masterClrMapping/>
  </p:clrMapOvr>
  <p:transition spd="slow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标题，一项大型内容和两项小型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1188" y="304804"/>
            <a:ext cx="7993062" cy="96361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566738" y="1484316"/>
            <a:ext cx="3924300" cy="453548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3438" y="1484313"/>
            <a:ext cx="3924300" cy="219075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43438" y="3827464"/>
            <a:ext cx="3924300" cy="219233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8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FBB4CC9-100A-4341-9A14-7623F9051ED7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499974"/>
      </p:ext>
    </p:extLst>
  </p:cSld>
  <p:clrMapOvr>
    <a:masterClrMapping/>
  </p:clrMapOvr>
  <p:transition spd="slow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 txBox="1">
            <a:spLocks noGrp="1"/>
          </p:cNvSpPr>
          <p:nvPr>
            <p:ph type="title"/>
          </p:nvPr>
        </p:nvSpPr>
        <p:spPr>
          <a:xfrm>
            <a:off x="311700" y="593366"/>
            <a:ext cx="8520599" cy="7635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 dirty="0"/>
          </a:p>
        </p:txBody>
      </p:sp>
      <p:sp>
        <p:nvSpPr>
          <p:cNvPr id="20" name="Shape 20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599" cy="4555199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699" cy="524699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  <p:sp>
        <p:nvSpPr>
          <p:cNvPr id="22" name="Shape 22"/>
          <p:cNvSpPr txBox="1"/>
          <p:nvPr/>
        </p:nvSpPr>
        <p:spPr>
          <a:xfrm>
            <a:off x="2201850" y="6177125"/>
            <a:ext cx="5190899" cy="605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96408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7"/>
          <p:cNvSpPr>
            <a:spLocks noChangeArrowheads="1"/>
          </p:cNvSpPr>
          <p:nvPr/>
        </p:nvSpPr>
        <p:spPr bwMode="auto">
          <a:xfrm>
            <a:off x="685800" y="2362200"/>
            <a:ext cx="7772400" cy="109538"/>
          </a:xfrm>
          <a:custGeom>
            <a:avLst/>
            <a:gdLst>
              <a:gd name="T0" fmla="*/ 0 w 1000"/>
              <a:gd name="T1" fmla="*/ 0 h 1000"/>
              <a:gd name="T2" fmla="*/ 2147483647 w 1000"/>
              <a:gd name="T3" fmla="*/ 0 h 1000"/>
              <a:gd name="T4" fmla="*/ 2147483647 w 1000"/>
              <a:gd name="T5" fmla="*/ 2147483647 h 1000"/>
              <a:gd name="T6" fmla="*/ 0 w 1000"/>
              <a:gd name="T7" fmla="*/ 2147483647 h 1000"/>
              <a:gd name="T8" fmla="*/ 0 w 1000"/>
              <a:gd name="T9" fmla="*/ 0 h 1000"/>
              <a:gd name="T10" fmla="*/ 2147483647 w 1000"/>
              <a:gd name="T11" fmla="*/ 0 h 10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503" y="0"/>
                </a:lnTo>
                <a:lnTo>
                  <a:pt x="503" y="1000"/>
                </a:lnTo>
                <a:lnTo>
                  <a:pt x="0" y="1000"/>
                </a:lnTo>
                <a:lnTo>
                  <a:pt x="0" y="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chemeClr val="accent2"/>
          </a:solidFill>
          <a:ln w="9525">
            <a:solidFill>
              <a:schemeClr val="accent2"/>
            </a:solidFill>
            <a:round/>
            <a:headEnd/>
            <a:tailEnd/>
          </a:ln>
        </p:spPr>
        <p:txBody>
          <a:bodyPr/>
          <a:lstStyle/>
          <a:p>
            <a:pPr algn="ctr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DDDDDD"/>
              </a:buClr>
              <a:buSzPct val="75000"/>
              <a:buFont typeface="Wingdings" pitchFamily="2" charset="2"/>
              <a:buNone/>
            </a:pPr>
            <a:endParaRPr lang="zh-CN" altLang="en-US" sz="2000">
              <a:solidFill>
                <a:srgbClr val="000000"/>
              </a:solidFill>
              <a:latin typeface="黑体" pitchFamily="49" charset="-122"/>
            </a:endParaRPr>
          </a:p>
        </p:txBody>
      </p:sp>
      <p:sp>
        <p:nvSpPr>
          <p:cNvPr id="2150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990600"/>
            <a:ext cx="7772400" cy="1371600"/>
          </a:xfrm>
        </p:spPr>
        <p:txBody>
          <a:bodyPr/>
          <a:lstStyle>
            <a:lvl1pPr>
              <a:defRPr sz="44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027113" y="4445000"/>
            <a:ext cx="7010400" cy="1252538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1800"/>
            </a:lvl1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5" name="矩形 4"/>
          <p:cNvSpPr/>
          <p:nvPr userDrawn="1"/>
        </p:nvSpPr>
        <p:spPr>
          <a:xfrm>
            <a:off x="0" y="6516884"/>
            <a:ext cx="91440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200" dirty="0">
                <a:solidFill>
                  <a:sysClr val="windowText" lastClr="000000"/>
                </a:solidFill>
                <a:latin typeface="Arial Narrow" panose="020B0606020202030204" pitchFamily="34" charset="0"/>
                <a:cs typeface="Times New Roman" pitchFamily="18" charset="0"/>
              </a:rPr>
              <a:t>This slides can be used for educational purposes only. Most contents are from the Internet. Please do not distribute!</a:t>
            </a:r>
            <a:endParaRPr lang="zh-CN" altLang="en-US" sz="1200" dirty="0">
              <a:solidFill>
                <a:sysClr val="windowText" lastClr="000000"/>
              </a:solidFill>
              <a:latin typeface="Arial Narrow" panose="020B0606020202030204" pitchFamily="34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6224608"/>
      </p:ext>
    </p:extLst>
  </p:cSld>
  <p:clrMapOvr>
    <a:masterClrMapping/>
  </p:clrMapOvr>
  <p:transition spd="slow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DD9482A-3D2D-4244-B45B-4D0BCC81DD2A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0245018"/>
      </p:ext>
    </p:extLst>
  </p:cSld>
  <p:clrMapOvr>
    <a:masterClrMapping/>
  </p:clrMapOvr>
  <p:transition spd="slow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789040"/>
            <a:ext cx="7772400" cy="648076"/>
          </a:xfrm>
        </p:spPr>
        <p:txBody>
          <a:bodyPr anchor="t"/>
          <a:lstStyle>
            <a:lvl1pPr algn="l">
              <a:defRPr sz="3600" b="1" cap="none" baseline="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4546653"/>
            <a:ext cx="7772400" cy="682547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AutoShape 4"/>
          <p:cNvSpPr>
            <a:spLocks noChangeArrowheads="1"/>
          </p:cNvSpPr>
          <p:nvPr userDrawn="1"/>
        </p:nvSpPr>
        <p:spPr bwMode="auto">
          <a:xfrm>
            <a:off x="609600" y="4437116"/>
            <a:ext cx="7958138" cy="109537"/>
          </a:xfrm>
          <a:custGeom>
            <a:avLst/>
            <a:gdLst>
              <a:gd name="T0" fmla="*/ 0 w 1000"/>
              <a:gd name="T1" fmla="*/ 0 h 1000"/>
              <a:gd name="T2" fmla="*/ 2147483647 w 1000"/>
              <a:gd name="T3" fmla="*/ 0 h 1000"/>
              <a:gd name="T4" fmla="*/ 2147483647 w 1000"/>
              <a:gd name="T5" fmla="*/ 2147483647 h 1000"/>
              <a:gd name="T6" fmla="*/ 0 w 1000"/>
              <a:gd name="T7" fmla="*/ 2147483647 h 1000"/>
              <a:gd name="T8" fmla="*/ 0 w 1000"/>
              <a:gd name="T9" fmla="*/ 0 h 1000"/>
              <a:gd name="T10" fmla="*/ 2147483647 w 1000"/>
              <a:gd name="T11" fmla="*/ 0 h 10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599" y="0"/>
                </a:lnTo>
                <a:lnTo>
                  <a:pt x="599" y="1000"/>
                </a:lnTo>
                <a:lnTo>
                  <a:pt x="0" y="1000"/>
                </a:lnTo>
                <a:lnTo>
                  <a:pt x="0" y="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chemeClr val="accent2"/>
          </a:solidFill>
          <a:ln w="9525">
            <a:solidFill>
              <a:schemeClr val="accent2"/>
            </a:solidFill>
            <a:round/>
            <a:headEnd/>
            <a:tailEnd/>
          </a:ln>
        </p:spPr>
        <p:txBody>
          <a:bodyPr/>
          <a:lstStyle/>
          <a:p>
            <a:pPr algn="ctr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DDDDDD"/>
              </a:buClr>
              <a:buSzPct val="75000"/>
              <a:buFont typeface="Wingdings" pitchFamily="2" charset="2"/>
              <a:buNone/>
            </a:pPr>
            <a:endParaRPr lang="zh-CN" altLang="en-US" sz="2000">
              <a:solidFill>
                <a:srgbClr val="000000"/>
              </a:solidFill>
              <a:latin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28330164"/>
      </p:ext>
    </p:extLst>
  </p:cSld>
  <p:clrMapOvr>
    <a:masterClrMapping/>
  </p:clrMapOvr>
  <p:transition spd="slow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566738" y="980728"/>
            <a:ext cx="3924300" cy="5472608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3438" y="980728"/>
            <a:ext cx="3924300" cy="5472608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3D58EB8-DC95-45F5-B015-B1B1B24B860D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9508749"/>
      </p:ext>
    </p:extLst>
  </p:cSld>
  <p:clrMapOvr>
    <a:masterClrMapping/>
  </p:clrMapOvr>
  <p:transition spd="slow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2074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980728"/>
            <a:ext cx="4040188" cy="43204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484784"/>
            <a:ext cx="4040188" cy="4968552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7" y="980728"/>
            <a:ext cx="4041775" cy="43204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7" y="1484784"/>
            <a:ext cx="4041775" cy="4968552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8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4A5BC2F-9435-449B-81B7-5EDCEB1FF2F9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3767457"/>
      </p:ext>
    </p:extLst>
  </p:cSld>
  <p:clrMapOvr>
    <a:masterClrMapping/>
  </p:clrMapOvr>
  <p:transition spd="slow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C2F3444-B3A8-4DEA-8907-B01B6801EE54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082743"/>
      </p:ext>
    </p:extLst>
  </p:cSld>
  <p:clrMapOvr>
    <a:masterClrMapping/>
  </p:clrMapOvr>
  <p:transition spd="slow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DD9482A-3D2D-4244-B45B-4D0BCC81DD2A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3850489"/>
      </p:ext>
    </p:extLst>
  </p:cSld>
  <p:clrMapOvr>
    <a:masterClrMapping/>
  </p:clrMapOvr>
  <p:transition spd="slow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3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CFD1860-6637-4E89-9054-FF68FD4C0A72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6586151"/>
      </p:ext>
    </p:extLst>
  </p:cSld>
  <p:clrMapOvr>
    <a:masterClrMapping/>
  </p:clrMapOvr>
  <p:transition spd="slow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10AE20F-0E7D-4006-8EF0-41E43E8C4F47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2914321"/>
      </p:ext>
    </p:extLst>
  </p:cSld>
  <p:clrMapOvr>
    <a:masterClrMapping/>
  </p:clrMapOvr>
  <p:transition spd="slow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9DCF956-66F4-4F8E-94D1-0EAA9B220E59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0000958"/>
      </p:ext>
    </p:extLst>
  </p:cSld>
  <p:clrMapOvr>
    <a:masterClrMapping/>
  </p:clrMapOvr>
  <p:transition spd="slow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DB2B7C7-FC46-47E9-9DC1-A957972167BE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3319861"/>
      </p:ext>
    </p:extLst>
  </p:cSld>
  <p:clrMapOvr>
    <a:masterClrMapping/>
  </p:clrMapOvr>
  <p:transition spd="slow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96065" y="304800"/>
            <a:ext cx="2008187" cy="57150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566738" y="304800"/>
            <a:ext cx="5876925" cy="57150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11C8655-ED8D-4CEC-B14F-67E656210838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5225101"/>
      </p:ext>
    </p:extLst>
  </p:cSld>
  <p:clrMapOvr>
    <a:masterClrMapping/>
  </p:clrMapOvr>
  <p:transition spd="slow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标题，一项大型内容和两项小型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1188" y="304804"/>
            <a:ext cx="7993062" cy="96361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566738" y="1484316"/>
            <a:ext cx="3924300" cy="453548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3438" y="1484313"/>
            <a:ext cx="3924300" cy="219075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43438" y="3827464"/>
            <a:ext cx="3924300" cy="219233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8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FBB4CC9-100A-4341-9A14-7623F9051ED7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1967855"/>
      </p:ext>
    </p:extLst>
  </p:cSld>
  <p:clrMapOvr>
    <a:masterClrMapping/>
  </p:clrMapOvr>
  <p:transition spd="slow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 txBox="1">
            <a:spLocks noGrp="1"/>
          </p:cNvSpPr>
          <p:nvPr>
            <p:ph type="title"/>
          </p:nvPr>
        </p:nvSpPr>
        <p:spPr>
          <a:xfrm>
            <a:off x="311700" y="593366"/>
            <a:ext cx="8520599" cy="7635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 dirty="0"/>
          </a:p>
        </p:txBody>
      </p:sp>
      <p:sp>
        <p:nvSpPr>
          <p:cNvPr id="20" name="Shape 20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599" cy="4555199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699" cy="524699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</a:pPr>
            <a:fld id="{00000000-1234-1234-1234-123412341234}" type="slidenum">
              <a:rPr lang="en">
                <a:solidFill>
                  <a:prstClr val="black"/>
                </a:solidFill>
              </a:rPr>
              <a:pPr>
                <a:spcBef>
                  <a:spcPts val="0"/>
                </a:spcBef>
              </a:pPr>
              <a:t>‹#›</a:t>
            </a:fld>
            <a:endParaRPr lang="en">
              <a:solidFill>
                <a:prstClr val="black"/>
              </a:solidFill>
            </a:endParaRPr>
          </a:p>
        </p:txBody>
      </p:sp>
      <p:sp>
        <p:nvSpPr>
          <p:cNvPr id="22" name="Shape 22"/>
          <p:cNvSpPr txBox="1"/>
          <p:nvPr/>
        </p:nvSpPr>
        <p:spPr>
          <a:xfrm>
            <a:off x="2201850" y="6177125"/>
            <a:ext cx="5190899" cy="605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endParaRPr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34457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789040"/>
            <a:ext cx="7772400" cy="648076"/>
          </a:xfrm>
        </p:spPr>
        <p:txBody>
          <a:bodyPr anchor="t"/>
          <a:lstStyle>
            <a:lvl1pPr algn="l">
              <a:defRPr sz="3600" b="1" cap="all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4546653"/>
            <a:ext cx="7772400" cy="682547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AutoShape 4"/>
          <p:cNvSpPr>
            <a:spLocks noChangeArrowheads="1"/>
          </p:cNvSpPr>
          <p:nvPr userDrawn="1"/>
        </p:nvSpPr>
        <p:spPr bwMode="auto">
          <a:xfrm>
            <a:off x="609600" y="4437116"/>
            <a:ext cx="7958138" cy="109537"/>
          </a:xfrm>
          <a:custGeom>
            <a:avLst/>
            <a:gdLst>
              <a:gd name="T0" fmla="*/ 0 w 1000"/>
              <a:gd name="T1" fmla="*/ 0 h 1000"/>
              <a:gd name="T2" fmla="*/ 2147483647 w 1000"/>
              <a:gd name="T3" fmla="*/ 0 h 1000"/>
              <a:gd name="T4" fmla="*/ 2147483647 w 1000"/>
              <a:gd name="T5" fmla="*/ 2147483647 h 1000"/>
              <a:gd name="T6" fmla="*/ 0 w 1000"/>
              <a:gd name="T7" fmla="*/ 2147483647 h 1000"/>
              <a:gd name="T8" fmla="*/ 0 w 1000"/>
              <a:gd name="T9" fmla="*/ 0 h 1000"/>
              <a:gd name="T10" fmla="*/ 2147483647 w 1000"/>
              <a:gd name="T11" fmla="*/ 0 h 10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599" y="0"/>
                </a:lnTo>
                <a:lnTo>
                  <a:pt x="599" y="1000"/>
                </a:lnTo>
                <a:lnTo>
                  <a:pt x="0" y="1000"/>
                </a:lnTo>
                <a:lnTo>
                  <a:pt x="0" y="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chemeClr val="accent2"/>
          </a:solidFill>
          <a:ln w="9525">
            <a:solidFill>
              <a:schemeClr val="accent2"/>
            </a:solidFill>
            <a:round/>
            <a:headEnd/>
            <a:tailEnd/>
          </a:ln>
        </p:spPr>
        <p:txBody>
          <a:bodyPr/>
          <a:lstStyle/>
          <a:p>
            <a:pPr algn="ctr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DDDDDD"/>
              </a:buClr>
              <a:buSzPct val="75000"/>
              <a:buFont typeface="Wingdings" pitchFamily="2" charset="2"/>
              <a:buNone/>
            </a:pPr>
            <a:endParaRPr lang="zh-CN" altLang="en-US" sz="2000">
              <a:solidFill>
                <a:srgbClr val="000000"/>
              </a:solidFill>
              <a:latin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19967126"/>
      </p:ext>
    </p:extLst>
  </p:cSld>
  <p:clrMapOvr>
    <a:masterClrMapping/>
  </p:clrMapOvr>
  <p:transition spd="slow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566738" y="980728"/>
            <a:ext cx="3924300" cy="5472608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3438" y="980728"/>
            <a:ext cx="3924300" cy="5472608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3D58EB8-DC95-45F5-B015-B1B1B24B860D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0456702"/>
      </p:ext>
    </p:extLst>
  </p:cSld>
  <p:clrMapOvr>
    <a:masterClrMapping/>
  </p:clrMapOvr>
  <p:transition spd="slow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2074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980728"/>
            <a:ext cx="4040188" cy="43204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484784"/>
            <a:ext cx="4040188" cy="4968552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7" y="980728"/>
            <a:ext cx="4041775" cy="43204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7" y="1484784"/>
            <a:ext cx="4041775" cy="4968552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8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4A5BC2F-9435-449B-81B7-5EDCEB1FF2F9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6249265"/>
      </p:ext>
    </p:extLst>
  </p:cSld>
  <p:clrMapOvr>
    <a:masterClrMapping/>
  </p:clrMapOvr>
  <p:transition spd="slow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C2F3444-B3A8-4DEA-8907-B01B6801EE54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2128974"/>
      </p:ext>
    </p:extLst>
  </p:cSld>
  <p:clrMapOvr>
    <a:masterClrMapping/>
  </p:clrMapOvr>
  <p:transition spd="slow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3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CFD1860-6637-4E89-9054-FF68FD4C0A72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4397323"/>
      </p:ext>
    </p:extLst>
  </p:cSld>
  <p:clrMapOvr>
    <a:masterClrMapping/>
  </p:clrMapOvr>
  <p:transition spd="slow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10AE20F-0E7D-4006-8EF0-41E43E8C4F47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3191026"/>
      </p:ext>
    </p:extLst>
  </p:cSld>
  <p:clrMapOvr>
    <a:masterClrMapping/>
  </p:clrMapOvr>
  <p:transition spd="slow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9DCF956-66F4-4F8E-94D1-0EAA9B220E59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038857"/>
      </p:ext>
    </p:extLst>
  </p:cSld>
  <p:clrMapOvr>
    <a:masterClrMapping/>
  </p:clrMapOvr>
  <p:transition spd="slow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11188" y="188640"/>
            <a:ext cx="7993062" cy="576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66738" y="931026"/>
            <a:ext cx="8001000" cy="55223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028" name="AutoShape 4"/>
          <p:cNvSpPr>
            <a:spLocks noChangeArrowheads="1"/>
          </p:cNvSpPr>
          <p:nvPr/>
        </p:nvSpPr>
        <p:spPr bwMode="auto">
          <a:xfrm>
            <a:off x="609600" y="799183"/>
            <a:ext cx="7958138" cy="109537"/>
          </a:xfrm>
          <a:custGeom>
            <a:avLst/>
            <a:gdLst>
              <a:gd name="T0" fmla="*/ 0 w 1000"/>
              <a:gd name="T1" fmla="*/ 0 h 1000"/>
              <a:gd name="T2" fmla="*/ 2147483647 w 1000"/>
              <a:gd name="T3" fmla="*/ 0 h 1000"/>
              <a:gd name="T4" fmla="*/ 2147483647 w 1000"/>
              <a:gd name="T5" fmla="*/ 2147483647 h 1000"/>
              <a:gd name="T6" fmla="*/ 0 w 1000"/>
              <a:gd name="T7" fmla="*/ 2147483647 h 1000"/>
              <a:gd name="T8" fmla="*/ 0 w 1000"/>
              <a:gd name="T9" fmla="*/ 0 h 1000"/>
              <a:gd name="T10" fmla="*/ 2147483647 w 1000"/>
              <a:gd name="T11" fmla="*/ 0 h 10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599" y="0"/>
                </a:lnTo>
                <a:lnTo>
                  <a:pt x="599" y="1000"/>
                </a:lnTo>
                <a:lnTo>
                  <a:pt x="0" y="1000"/>
                </a:lnTo>
                <a:lnTo>
                  <a:pt x="0" y="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chemeClr val="accent2"/>
          </a:solidFill>
          <a:ln w="9525">
            <a:solidFill>
              <a:schemeClr val="accent2"/>
            </a:solidFill>
            <a:round/>
            <a:headEnd/>
            <a:tailEnd/>
          </a:ln>
        </p:spPr>
        <p:txBody>
          <a:bodyPr/>
          <a:lstStyle/>
          <a:p>
            <a:pPr algn="ctr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DDDDDD"/>
              </a:buClr>
              <a:buSzPct val="75000"/>
              <a:buFont typeface="Wingdings" pitchFamily="2" charset="2"/>
              <a:buNone/>
            </a:pPr>
            <a:endParaRPr lang="zh-CN" altLang="en-US" sz="2000">
              <a:solidFill>
                <a:srgbClr val="000000"/>
              </a:solidFill>
              <a:latin typeface="黑体" pitchFamily="49" charset="-122"/>
            </a:endParaRPr>
          </a:p>
        </p:txBody>
      </p:sp>
      <p:sp>
        <p:nvSpPr>
          <p:cNvPr id="1029" name="Line 5"/>
          <p:cNvSpPr>
            <a:spLocks noChangeShapeType="1"/>
          </p:cNvSpPr>
          <p:nvPr/>
        </p:nvSpPr>
        <p:spPr bwMode="auto">
          <a:xfrm flipV="1">
            <a:off x="609600" y="6525344"/>
            <a:ext cx="7924800" cy="0"/>
          </a:xfrm>
          <a:prstGeom prst="line">
            <a:avLst/>
          </a:prstGeom>
          <a:noFill/>
          <a:ln w="3175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ctr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DDDDDD"/>
              </a:buClr>
              <a:buSzPct val="75000"/>
              <a:buFont typeface="Wingdings" pitchFamily="2" charset="2"/>
              <a:buNone/>
            </a:pPr>
            <a:endParaRPr lang="zh-CN" altLang="en-US" sz="1100">
              <a:solidFill>
                <a:srgbClr val="000000"/>
              </a:solidFill>
              <a:latin typeface="黑体" pitchFamily="49" charset="-122"/>
            </a:endParaRPr>
          </a:p>
        </p:txBody>
      </p:sp>
      <p:sp>
        <p:nvSpPr>
          <p:cNvPr id="20486" name="Rectangle 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597352"/>
            <a:ext cx="1981200" cy="1961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800">
                <a:latin typeface="+mn-lt"/>
                <a:ea typeface="宋体" pitchFamily="2" charset="-122"/>
              </a:defRPr>
            </a:lvl1pPr>
          </a:lstStyle>
          <a:p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20487" name="Rectangle 7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597352"/>
            <a:ext cx="2895600" cy="1961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800">
                <a:latin typeface="+mn-lt"/>
                <a:ea typeface="宋体" pitchFamily="2" charset="-122"/>
              </a:defRPr>
            </a:lvl1pPr>
          </a:lstStyle>
          <a:p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20488" name="Rectangle 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597352"/>
            <a:ext cx="1981200" cy="1961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800">
                <a:latin typeface="+mn-lt"/>
                <a:ea typeface="宋体" pitchFamily="2" charset="-122"/>
              </a:defRPr>
            </a:lvl1pPr>
          </a:lstStyle>
          <a:p>
            <a:fld id="{0C913308-F349-4B6D-A68A-DD1791B4A57B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96807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transition spd="slow"/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Times New Roman" panose="02020603050405020304" pitchFamily="18" charset="0"/>
          <a:ea typeface="+mj-ea"/>
          <a:cs typeface="Times New Roman" panose="02020603050405020304" pitchFamily="18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Verdana" pitchFamily="34" charset="0"/>
          <a:ea typeface="黑体" pitchFamily="49" charset="-122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Verdana" pitchFamily="34" charset="0"/>
          <a:ea typeface="黑体" pitchFamily="49" charset="-122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Verdana" pitchFamily="34" charset="0"/>
          <a:ea typeface="黑体" pitchFamily="49" charset="-122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Verdana" pitchFamily="34" charset="0"/>
          <a:ea typeface="黑体" pitchFamily="49" charset="-122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Verdana" pitchFamily="34" charset="0"/>
          <a:ea typeface="黑体" pitchFamily="49" charset="-122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Verdana" pitchFamily="34" charset="0"/>
          <a:ea typeface="黑体" pitchFamily="49" charset="-122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Verdana" pitchFamily="34" charset="0"/>
          <a:ea typeface="黑体" pitchFamily="49" charset="-122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Verdana" pitchFamily="34" charset="0"/>
          <a:ea typeface="黑体" pitchFamily="49" charset="-122"/>
        </a:defRPr>
      </a:lvl9pPr>
    </p:titleStyle>
    <p:bodyStyle>
      <a:lvl1pPr marL="469900" indent="-4699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o"/>
        <a:defRPr sz="20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1pPr>
      <a:lvl2pPr marL="908050" indent="-43656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n"/>
        <a:defRPr sz="18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2pPr>
      <a:lvl3pPr marL="1304925" indent="-395288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o"/>
        <a:defRPr sz="16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3pPr>
      <a:lvl4pPr marL="1693863" indent="-38735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n"/>
        <a:defRPr sz="14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4pPr>
      <a:lvl5pPr marL="2093913" indent="-398463" algn="l" rtl="0" eaLnBrk="1" fontAlgn="base" hangingPunct="1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14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5pPr>
      <a:lvl6pPr marL="2551113" indent="-398463" algn="l" rtl="0" eaLnBrk="1" fontAlgn="base" hangingPunct="1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6pPr>
      <a:lvl7pPr marL="3008313" indent="-398463" algn="l" rtl="0" eaLnBrk="1" fontAlgn="base" hangingPunct="1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7pPr>
      <a:lvl8pPr marL="3465513" indent="-398463" algn="l" rtl="0" eaLnBrk="1" fontAlgn="base" hangingPunct="1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8pPr>
      <a:lvl9pPr marL="3922713" indent="-398463" algn="l" rtl="0" eaLnBrk="1" fontAlgn="base" hangingPunct="1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11188" y="188640"/>
            <a:ext cx="7993062" cy="576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66738" y="931026"/>
            <a:ext cx="8001000" cy="55223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028" name="AutoShape 4"/>
          <p:cNvSpPr>
            <a:spLocks noChangeArrowheads="1"/>
          </p:cNvSpPr>
          <p:nvPr/>
        </p:nvSpPr>
        <p:spPr bwMode="auto">
          <a:xfrm>
            <a:off x="609600" y="799183"/>
            <a:ext cx="7958138" cy="109537"/>
          </a:xfrm>
          <a:custGeom>
            <a:avLst/>
            <a:gdLst>
              <a:gd name="T0" fmla="*/ 0 w 1000"/>
              <a:gd name="T1" fmla="*/ 0 h 1000"/>
              <a:gd name="T2" fmla="*/ 2147483647 w 1000"/>
              <a:gd name="T3" fmla="*/ 0 h 1000"/>
              <a:gd name="T4" fmla="*/ 2147483647 w 1000"/>
              <a:gd name="T5" fmla="*/ 2147483647 h 1000"/>
              <a:gd name="T6" fmla="*/ 0 w 1000"/>
              <a:gd name="T7" fmla="*/ 2147483647 h 1000"/>
              <a:gd name="T8" fmla="*/ 0 w 1000"/>
              <a:gd name="T9" fmla="*/ 0 h 1000"/>
              <a:gd name="T10" fmla="*/ 2147483647 w 1000"/>
              <a:gd name="T11" fmla="*/ 0 h 10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599" y="0"/>
                </a:lnTo>
                <a:lnTo>
                  <a:pt x="599" y="1000"/>
                </a:lnTo>
                <a:lnTo>
                  <a:pt x="0" y="1000"/>
                </a:lnTo>
                <a:lnTo>
                  <a:pt x="0" y="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chemeClr val="accent2"/>
          </a:solidFill>
          <a:ln w="9525">
            <a:solidFill>
              <a:schemeClr val="accent2"/>
            </a:solidFill>
            <a:round/>
            <a:headEnd/>
            <a:tailEnd/>
          </a:ln>
        </p:spPr>
        <p:txBody>
          <a:bodyPr/>
          <a:lstStyle/>
          <a:p>
            <a:pPr algn="ctr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DDDDDD"/>
              </a:buClr>
              <a:buSzPct val="75000"/>
              <a:buFont typeface="Wingdings" pitchFamily="2" charset="2"/>
              <a:buNone/>
            </a:pPr>
            <a:endParaRPr lang="zh-CN" altLang="en-US" sz="2000">
              <a:solidFill>
                <a:srgbClr val="000000"/>
              </a:solidFill>
              <a:latin typeface="黑体" pitchFamily="49" charset="-122"/>
            </a:endParaRPr>
          </a:p>
        </p:txBody>
      </p:sp>
      <p:sp>
        <p:nvSpPr>
          <p:cNvPr id="1029" name="Line 5"/>
          <p:cNvSpPr>
            <a:spLocks noChangeShapeType="1"/>
          </p:cNvSpPr>
          <p:nvPr/>
        </p:nvSpPr>
        <p:spPr bwMode="auto">
          <a:xfrm flipV="1">
            <a:off x="609600" y="6525344"/>
            <a:ext cx="7924800" cy="0"/>
          </a:xfrm>
          <a:prstGeom prst="line">
            <a:avLst/>
          </a:prstGeom>
          <a:noFill/>
          <a:ln w="3175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ctr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DDDDDD"/>
              </a:buClr>
              <a:buSzPct val="75000"/>
              <a:buFont typeface="Wingdings" pitchFamily="2" charset="2"/>
              <a:buNone/>
            </a:pPr>
            <a:endParaRPr lang="zh-CN" altLang="en-US" sz="1100">
              <a:solidFill>
                <a:srgbClr val="000000"/>
              </a:solidFill>
              <a:latin typeface="黑体" pitchFamily="49" charset="-122"/>
            </a:endParaRPr>
          </a:p>
        </p:txBody>
      </p:sp>
      <p:sp>
        <p:nvSpPr>
          <p:cNvPr id="20486" name="Rectangle 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597352"/>
            <a:ext cx="1981200" cy="1961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800">
                <a:latin typeface="+mn-lt"/>
                <a:ea typeface="宋体" pitchFamily="2" charset="-122"/>
              </a:defRPr>
            </a:lvl1pPr>
          </a:lstStyle>
          <a:p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20487" name="Rectangle 7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597352"/>
            <a:ext cx="2895600" cy="1961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800">
                <a:latin typeface="+mn-lt"/>
                <a:ea typeface="宋体" pitchFamily="2" charset="-122"/>
              </a:defRPr>
            </a:lvl1pPr>
          </a:lstStyle>
          <a:p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20488" name="Rectangle 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597352"/>
            <a:ext cx="1981200" cy="1961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800">
                <a:latin typeface="+mn-lt"/>
                <a:ea typeface="宋体" pitchFamily="2" charset="-122"/>
              </a:defRPr>
            </a:lvl1pPr>
          </a:lstStyle>
          <a:p>
            <a:fld id="{0C913308-F349-4B6D-A68A-DD1791B4A57B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62163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87" r:id="rId13"/>
  </p:sldLayoutIdLst>
  <p:transition spd="slow"/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Times New Roman" panose="02020603050405020304" pitchFamily="18" charset="0"/>
          <a:ea typeface="+mj-ea"/>
          <a:cs typeface="Times New Roman" panose="02020603050405020304" pitchFamily="18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Verdana" pitchFamily="34" charset="0"/>
          <a:ea typeface="黑体" pitchFamily="49" charset="-122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Verdana" pitchFamily="34" charset="0"/>
          <a:ea typeface="黑体" pitchFamily="49" charset="-122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Verdana" pitchFamily="34" charset="0"/>
          <a:ea typeface="黑体" pitchFamily="49" charset="-122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Verdana" pitchFamily="34" charset="0"/>
          <a:ea typeface="黑体" pitchFamily="49" charset="-122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Verdana" pitchFamily="34" charset="0"/>
          <a:ea typeface="黑体" pitchFamily="49" charset="-122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Verdana" pitchFamily="34" charset="0"/>
          <a:ea typeface="黑体" pitchFamily="49" charset="-122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Verdana" pitchFamily="34" charset="0"/>
          <a:ea typeface="黑体" pitchFamily="49" charset="-122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Verdana" pitchFamily="34" charset="0"/>
          <a:ea typeface="黑体" pitchFamily="49" charset="-122"/>
        </a:defRPr>
      </a:lvl9pPr>
    </p:titleStyle>
    <p:bodyStyle>
      <a:lvl1pPr marL="469900" indent="-4699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o"/>
        <a:defRPr sz="20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1pPr>
      <a:lvl2pPr marL="908050" indent="-43656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n"/>
        <a:defRPr sz="18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2pPr>
      <a:lvl3pPr marL="1304925" indent="-395288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o"/>
        <a:defRPr sz="16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3pPr>
      <a:lvl4pPr marL="1693863" indent="-38735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n"/>
        <a:defRPr sz="14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4pPr>
      <a:lvl5pPr marL="2093913" indent="-398463" algn="l" rtl="0" eaLnBrk="1" fontAlgn="base" hangingPunct="1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14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5pPr>
      <a:lvl6pPr marL="2551113" indent="-398463" algn="l" rtl="0" eaLnBrk="1" fontAlgn="base" hangingPunct="1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6pPr>
      <a:lvl7pPr marL="3008313" indent="-398463" algn="l" rtl="0" eaLnBrk="1" fontAlgn="base" hangingPunct="1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7pPr>
      <a:lvl8pPr marL="3465513" indent="-398463" algn="l" rtl="0" eaLnBrk="1" fontAlgn="base" hangingPunct="1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8pPr>
      <a:lvl9pPr marL="3922713" indent="-398463" algn="l" rtl="0" eaLnBrk="1" fontAlgn="base" hangingPunct="1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8.png"/><Relationship Id="rId3" Type="http://schemas.openxmlformats.org/officeDocument/2006/relationships/image" Target="../media/image183.png"/><Relationship Id="rId7" Type="http://schemas.openxmlformats.org/officeDocument/2006/relationships/image" Target="../media/image18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6.png"/><Relationship Id="rId11" Type="http://schemas.openxmlformats.org/officeDocument/2006/relationships/image" Target="../media/image2.png"/><Relationship Id="rId5" Type="http://schemas.openxmlformats.org/officeDocument/2006/relationships/image" Target="../media/image185.png"/><Relationship Id="rId10" Type="http://schemas.openxmlformats.org/officeDocument/2006/relationships/image" Target="../media/image190.png"/><Relationship Id="rId4" Type="http://schemas.openxmlformats.org/officeDocument/2006/relationships/image" Target="../media/image184.png"/><Relationship Id="rId9" Type="http://schemas.openxmlformats.org/officeDocument/2006/relationships/image" Target="../media/image18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6.png"/><Relationship Id="rId3" Type="http://schemas.openxmlformats.org/officeDocument/2006/relationships/image" Target="../media/image191.png"/><Relationship Id="rId7" Type="http://schemas.openxmlformats.org/officeDocument/2006/relationships/image" Target="../media/image19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4.png"/><Relationship Id="rId11" Type="http://schemas.openxmlformats.org/officeDocument/2006/relationships/image" Target="../media/image2.png"/><Relationship Id="rId5" Type="http://schemas.openxmlformats.org/officeDocument/2006/relationships/image" Target="../media/image193.png"/><Relationship Id="rId10" Type="http://schemas.openxmlformats.org/officeDocument/2006/relationships/image" Target="../media/image198.png"/><Relationship Id="rId4" Type="http://schemas.openxmlformats.org/officeDocument/2006/relationships/image" Target="../media/image192.png"/><Relationship Id="rId9" Type="http://schemas.openxmlformats.org/officeDocument/2006/relationships/image" Target="../media/image19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4.png"/><Relationship Id="rId3" Type="http://schemas.openxmlformats.org/officeDocument/2006/relationships/image" Target="../media/image3.png"/><Relationship Id="rId7" Type="http://schemas.openxmlformats.org/officeDocument/2006/relationships/image" Target="../media/image20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2.png"/><Relationship Id="rId5" Type="http://schemas.openxmlformats.org/officeDocument/2006/relationships/image" Target="../media/image201.png"/><Relationship Id="rId4" Type="http://schemas.openxmlformats.org/officeDocument/2006/relationships/image" Target="../media/image200.png"/><Relationship Id="rId9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github.com/hannw/nlstm/blob/master/img/lstm_vs_nlstm.png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3.png"/><Relationship Id="rId4" Type="http://schemas.openxmlformats.org/officeDocument/2006/relationships/image" Target="../media/image17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6.png"/><Relationship Id="rId4" Type="http://schemas.openxmlformats.org/officeDocument/2006/relationships/image" Target="../media/image17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0.png"/><Relationship Id="rId5" Type="http://schemas.openxmlformats.org/officeDocument/2006/relationships/image" Target="../media/image179.png"/><Relationship Id="rId4" Type="http://schemas.openxmlformats.org/officeDocument/2006/relationships/image" Target="../media/image17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altLang="zh-CN" dirty="0"/>
              <a:t>Recurrent Neural Networks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31640" y="4481860"/>
            <a:ext cx="7010400" cy="1252538"/>
          </a:xfrm>
        </p:spPr>
        <p:txBody>
          <a:bodyPr/>
          <a:lstStyle/>
          <a:p>
            <a:pPr algn="r"/>
            <a:r>
              <a:rPr lang="zh-CN" altLang="en-US" dirty="0"/>
              <a:t>汤斯亮（</a:t>
            </a:r>
            <a:r>
              <a:rPr lang="en-US" altLang="zh-CN" dirty="0" err="1"/>
              <a:t>Siliang</a:t>
            </a:r>
            <a:r>
              <a:rPr lang="en-US" altLang="zh-CN" dirty="0"/>
              <a:t> Tang</a:t>
            </a:r>
            <a:r>
              <a:rPr lang="zh-CN" altLang="en-US" dirty="0"/>
              <a:t>）</a:t>
            </a:r>
            <a:endParaRPr lang="en-US" altLang="zh-CN" dirty="0"/>
          </a:p>
          <a:p>
            <a:pPr algn="r"/>
            <a:r>
              <a:rPr lang="en-US" altLang="zh-CN" dirty="0" err="1"/>
              <a:t>siliang@zju.edu.cn</a:t>
            </a:r>
            <a:endParaRPr lang="zh-CN" altLang="en-US" dirty="0"/>
          </a:p>
        </p:txBody>
      </p:sp>
      <p:pic>
        <p:nvPicPr>
          <p:cNvPr id="1026" name="Picture 2" descr="âhistory of artificial intelligenceâçå¾çæç´¢ç»æ">
            <a:extLst>
              <a:ext uri="{FF2B5EF4-FFF2-40B4-BE49-F238E27FC236}">
                <a16:creationId xmlns="" xmlns:a16="http://schemas.microsoft.com/office/drawing/2014/main" id="{F5987481-C68C-44AD-8478-50A624A2FF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50" b="3698"/>
          <a:stretch/>
        </p:blipFill>
        <p:spPr bwMode="auto">
          <a:xfrm>
            <a:off x="801960" y="2659286"/>
            <a:ext cx="4968552" cy="3645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9921017"/>
      </p:ext>
    </p:extLst>
  </p:cSld>
  <p:clrMapOvr>
    <a:masterClrMapping/>
  </p:clrMapOvr>
  <p:transition spd="slow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3" name="群組 212"/>
          <p:cNvGrpSpPr/>
          <p:nvPr/>
        </p:nvGrpSpPr>
        <p:grpSpPr>
          <a:xfrm>
            <a:off x="6119769" y="5828354"/>
            <a:ext cx="907572" cy="461665"/>
            <a:chOff x="4765592" y="6396335"/>
            <a:chExt cx="907572" cy="461665"/>
          </a:xfrm>
        </p:grpSpPr>
        <p:sp>
          <p:nvSpPr>
            <p:cNvPr id="214" name="矩形 213"/>
            <p:cNvSpPr/>
            <p:nvPr/>
          </p:nvSpPr>
          <p:spPr>
            <a:xfrm>
              <a:off x="4823114" y="6442783"/>
              <a:ext cx="720000" cy="36877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5" name="文字方塊 214"/>
            <p:cNvSpPr txBox="1"/>
            <p:nvPr/>
          </p:nvSpPr>
          <p:spPr>
            <a:xfrm>
              <a:off x="4765592" y="6396335"/>
              <a:ext cx="9075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</a:t>
              </a:r>
              <a:r>
                <a:rPr lang="en-US" altLang="zh-TW" sz="2400" baseline="300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</a:t>
              </a:r>
              <a:endParaRPr lang="zh-TW" altLang="en-US" sz="2400" baseline="30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27" name="手繪多邊形 110"/>
          <p:cNvSpPr/>
          <p:nvPr/>
        </p:nvSpPr>
        <p:spPr>
          <a:xfrm>
            <a:off x="4248286" y="2977300"/>
            <a:ext cx="1908007" cy="3101939"/>
          </a:xfrm>
          <a:custGeom>
            <a:avLst/>
            <a:gdLst>
              <a:gd name="connsiteX0" fmla="*/ 0 w 1320800"/>
              <a:gd name="connsiteY0" fmla="*/ 0 h 3135086"/>
              <a:gd name="connsiteX1" fmla="*/ 362857 w 1320800"/>
              <a:gd name="connsiteY1" fmla="*/ 624114 h 3135086"/>
              <a:gd name="connsiteX2" fmla="*/ 508000 w 1320800"/>
              <a:gd name="connsiteY2" fmla="*/ 2409371 h 3135086"/>
              <a:gd name="connsiteX3" fmla="*/ 1320800 w 1320800"/>
              <a:gd name="connsiteY3" fmla="*/ 3135086 h 3135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20800" h="3135086">
                <a:moveTo>
                  <a:pt x="0" y="0"/>
                </a:moveTo>
                <a:cubicBezTo>
                  <a:pt x="139095" y="111276"/>
                  <a:pt x="278190" y="222552"/>
                  <a:pt x="362857" y="624114"/>
                </a:cubicBezTo>
                <a:cubicBezTo>
                  <a:pt x="447524" y="1025676"/>
                  <a:pt x="348343" y="1990876"/>
                  <a:pt x="508000" y="2409371"/>
                </a:cubicBezTo>
                <a:cubicBezTo>
                  <a:pt x="667657" y="2827866"/>
                  <a:pt x="994228" y="2981476"/>
                  <a:pt x="1320800" y="3135086"/>
                </a:cubicBezTo>
              </a:path>
            </a:pathLst>
          </a:custGeom>
          <a:noFill/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5494886" y="3171743"/>
                <a:ext cx="2214388" cy="4428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80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28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p>
                      </m:sSup>
                      <m:r>
                        <a:rPr lang="en-US" altLang="zh-TW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⨀</m:t>
                      </m:r>
                      <m:sSup>
                        <m:sSupPr>
                          <m:ctrlPr>
                            <a:rPr lang="en-US" altLang="zh-TW" sz="28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zh-TW" alt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4886" y="3171743"/>
                <a:ext cx="2214388" cy="44281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文字方塊 112"/>
              <p:cNvSpPr txBox="1"/>
              <p:nvPr/>
            </p:nvSpPr>
            <p:spPr>
              <a:xfrm>
                <a:off x="7609907" y="3182854"/>
                <a:ext cx="1147173" cy="4448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TW" sz="28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  <m:r>
                        <a:rPr lang="en-US" altLang="zh-TW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⨀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zh-TW" alt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3" name="文字方塊 1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9907" y="3182854"/>
                <a:ext cx="1147173" cy="44480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4" name="群組 123"/>
          <p:cNvGrpSpPr/>
          <p:nvPr/>
        </p:nvGrpSpPr>
        <p:grpSpPr>
          <a:xfrm>
            <a:off x="2671755" y="5831799"/>
            <a:ext cx="907572" cy="461665"/>
            <a:chOff x="4765592" y="6396335"/>
            <a:chExt cx="907572" cy="461665"/>
          </a:xfrm>
        </p:grpSpPr>
        <p:sp>
          <p:nvSpPr>
            <p:cNvPr id="126" name="矩形 125"/>
            <p:cNvSpPr/>
            <p:nvPr/>
          </p:nvSpPr>
          <p:spPr>
            <a:xfrm>
              <a:off x="4823114" y="6442783"/>
              <a:ext cx="720000" cy="368770"/>
            </a:xfrm>
            <a:prstGeom prst="rect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0" name="文字方塊 129"/>
            <p:cNvSpPr txBox="1"/>
            <p:nvPr/>
          </p:nvSpPr>
          <p:spPr>
            <a:xfrm>
              <a:off x="4765592" y="6396335"/>
              <a:ext cx="907572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r>
                <a:rPr lang="en-US" altLang="zh-TW" sz="2400" baseline="30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t</a:t>
              </a:r>
              <a:endParaRPr lang="zh-TW" altLang="en-US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31" name="矩形 130"/>
          <p:cNvSpPr/>
          <p:nvPr/>
        </p:nvSpPr>
        <p:spPr>
          <a:xfrm>
            <a:off x="2751600" y="4424492"/>
            <a:ext cx="720000" cy="432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2" name="矩形 131"/>
          <p:cNvSpPr/>
          <p:nvPr/>
        </p:nvSpPr>
        <p:spPr>
          <a:xfrm>
            <a:off x="1858754" y="4424492"/>
            <a:ext cx="72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altLang="zh-TW" sz="2400" baseline="30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endParaRPr lang="zh-TW" altLang="en-US" sz="24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8" name="橢圓 137"/>
          <p:cNvSpPr/>
          <p:nvPr/>
        </p:nvSpPr>
        <p:spPr>
          <a:xfrm>
            <a:off x="2423906" y="3571077"/>
            <a:ext cx="438150" cy="4381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1" name="矩形 140"/>
          <p:cNvSpPr/>
          <p:nvPr/>
        </p:nvSpPr>
        <p:spPr>
          <a:xfrm>
            <a:off x="974294" y="4424492"/>
            <a:ext cx="72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altLang="zh-TW" sz="2400" baseline="30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endParaRPr lang="zh-TW" altLang="en-US" sz="24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3" name="矩形 142"/>
          <p:cNvSpPr/>
          <p:nvPr/>
        </p:nvSpPr>
        <p:spPr>
          <a:xfrm>
            <a:off x="3636060" y="4429688"/>
            <a:ext cx="72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altLang="zh-TW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endParaRPr lang="zh-TW" altLang="en-US" sz="24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6" name="橢圓 145"/>
          <p:cNvSpPr/>
          <p:nvPr/>
        </p:nvSpPr>
        <p:spPr>
          <a:xfrm>
            <a:off x="1096415" y="2751799"/>
            <a:ext cx="438150" cy="4381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48" name="群組 147"/>
          <p:cNvGrpSpPr/>
          <p:nvPr/>
        </p:nvGrpSpPr>
        <p:grpSpPr>
          <a:xfrm>
            <a:off x="2412984" y="2724883"/>
            <a:ext cx="438150" cy="438150"/>
            <a:chOff x="6656524" y="2699227"/>
            <a:chExt cx="438150" cy="438150"/>
          </a:xfrm>
        </p:grpSpPr>
        <p:sp>
          <p:nvSpPr>
            <p:cNvPr id="150" name="橢圓 149"/>
            <p:cNvSpPr/>
            <p:nvPr/>
          </p:nvSpPr>
          <p:spPr>
            <a:xfrm>
              <a:off x="6656524" y="2699227"/>
              <a:ext cx="438150" cy="438150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1" name="文字方塊 150"/>
                <p:cNvSpPr txBox="1"/>
                <p:nvPr/>
              </p:nvSpPr>
              <p:spPr>
                <a:xfrm>
                  <a:off x="6749816" y="2808362"/>
                  <a:ext cx="28854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TW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＋</m:t>
                        </m:r>
                      </m:oMath>
                    </m:oMathPara>
                  </a14:m>
                  <a:endParaRPr lang="zh-TW" alt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51" name="文字方塊 15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49816" y="2808362"/>
                  <a:ext cx="288541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21277" r="-23404" b="-1555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56" name="橢圓 155"/>
          <p:cNvSpPr/>
          <p:nvPr/>
        </p:nvSpPr>
        <p:spPr>
          <a:xfrm>
            <a:off x="3772483" y="2747033"/>
            <a:ext cx="438150" cy="4381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8" name="矩形 167"/>
          <p:cNvSpPr/>
          <p:nvPr/>
        </p:nvSpPr>
        <p:spPr>
          <a:xfrm>
            <a:off x="3634125" y="1409486"/>
            <a:ext cx="720000" cy="4320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9" name="文字方塊 168"/>
          <p:cNvSpPr txBox="1"/>
          <p:nvPr/>
        </p:nvSpPr>
        <p:spPr>
          <a:xfrm>
            <a:off x="3552553" y="1395097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TW" sz="2400" baseline="30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lang="zh-TW" altLang="en-US" sz="24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70" name="直線單箭頭接點 169"/>
          <p:cNvCxnSpPr>
            <a:cxnSpLocks/>
          </p:cNvCxnSpPr>
          <p:nvPr/>
        </p:nvCxnSpPr>
        <p:spPr>
          <a:xfrm flipH="1" flipV="1">
            <a:off x="1334294" y="3217724"/>
            <a:ext cx="0" cy="123018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直線單箭頭接點 211"/>
          <p:cNvCxnSpPr>
            <a:cxnSpLocks/>
          </p:cNvCxnSpPr>
          <p:nvPr/>
        </p:nvCxnSpPr>
        <p:spPr>
          <a:xfrm>
            <a:off x="1539994" y="2981264"/>
            <a:ext cx="88744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直線單箭頭接點 215"/>
          <p:cNvCxnSpPr>
            <a:cxnSpLocks/>
            <a:endCxn id="138" idx="5"/>
          </p:cNvCxnSpPr>
          <p:nvPr/>
        </p:nvCxnSpPr>
        <p:spPr>
          <a:xfrm flipH="1" flipV="1">
            <a:off x="2797890" y="3945061"/>
            <a:ext cx="338290" cy="49453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直線單箭頭接點 216"/>
          <p:cNvCxnSpPr>
            <a:cxnSpLocks/>
            <a:stCxn id="132" idx="0"/>
            <a:endCxn id="138" idx="3"/>
          </p:cNvCxnSpPr>
          <p:nvPr/>
        </p:nvCxnSpPr>
        <p:spPr>
          <a:xfrm flipV="1">
            <a:off x="2218754" y="3945061"/>
            <a:ext cx="269318" cy="47943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直線單箭頭接點 217"/>
          <p:cNvCxnSpPr>
            <a:cxnSpLocks/>
          </p:cNvCxnSpPr>
          <p:nvPr/>
        </p:nvCxnSpPr>
        <p:spPr>
          <a:xfrm flipV="1">
            <a:off x="2639680" y="3170092"/>
            <a:ext cx="1" cy="39696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9" name="向下箭號 161"/>
          <p:cNvSpPr/>
          <p:nvPr/>
        </p:nvSpPr>
        <p:spPr>
          <a:xfrm flipV="1">
            <a:off x="3787264" y="1935577"/>
            <a:ext cx="438150" cy="748396"/>
          </a:xfrm>
          <a:prstGeom prst="down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3" name="向下箭號 162"/>
          <p:cNvSpPr/>
          <p:nvPr/>
        </p:nvSpPr>
        <p:spPr>
          <a:xfrm rot="2620627" flipV="1">
            <a:off x="3530357" y="4885731"/>
            <a:ext cx="438150" cy="985507"/>
          </a:xfrm>
          <a:prstGeom prst="down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4" name="向下箭號 163"/>
          <p:cNvSpPr/>
          <p:nvPr/>
        </p:nvSpPr>
        <p:spPr>
          <a:xfrm rot="20057551" flipV="1">
            <a:off x="2116813" y="4880210"/>
            <a:ext cx="438150" cy="909089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5" name="向下箭號 165"/>
          <p:cNvSpPr/>
          <p:nvPr/>
        </p:nvSpPr>
        <p:spPr>
          <a:xfrm rot="1353372" flipV="1">
            <a:off x="2828657" y="4925905"/>
            <a:ext cx="438150" cy="861179"/>
          </a:xfrm>
          <a:prstGeom prst="down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6" name="向下箭號 166"/>
          <p:cNvSpPr/>
          <p:nvPr/>
        </p:nvSpPr>
        <p:spPr>
          <a:xfrm rot="18851723" flipV="1">
            <a:off x="1370351" y="4854597"/>
            <a:ext cx="438150" cy="1030466"/>
          </a:xfrm>
          <a:prstGeom prst="down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28" name="群組 227"/>
          <p:cNvGrpSpPr/>
          <p:nvPr/>
        </p:nvGrpSpPr>
        <p:grpSpPr>
          <a:xfrm>
            <a:off x="1876046" y="5836168"/>
            <a:ext cx="907572" cy="461665"/>
            <a:chOff x="4765592" y="6396335"/>
            <a:chExt cx="907572" cy="461665"/>
          </a:xfrm>
        </p:grpSpPr>
        <p:sp>
          <p:nvSpPr>
            <p:cNvPr id="229" name="矩形 228"/>
            <p:cNvSpPr/>
            <p:nvPr/>
          </p:nvSpPr>
          <p:spPr>
            <a:xfrm>
              <a:off x="4823114" y="6442783"/>
              <a:ext cx="720000" cy="368770"/>
            </a:xfrm>
            <a:prstGeom prst="rect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0" name="文字方塊 229"/>
            <p:cNvSpPr txBox="1"/>
            <p:nvPr/>
          </p:nvSpPr>
          <p:spPr>
            <a:xfrm>
              <a:off x="4765592" y="6396335"/>
              <a:ext cx="907572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</a:t>
              </a:r>
              <a:r>
                <a:rPr lang="en-US" altLang="zh-TW" sz="2400" baseline="30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t-1</a:t>
              </a:r>
              <a:endParaRPr lang="zh-TW" altLang="en-US" sz="2400" baseline="30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31" name="群組 230"/>
          <p:cNvGrpSpPr/>
          <p:nvPr/>
        </p:nvGrpSpPr>
        <p:grpSpPr>
          <a:xfrm>
            <a:off x="61288" y="2117509"/>
            <a:ext cx="907572" cy="461665"/>
            <a:chOff x="4775004" y="6396335"/>
            <a:chExt cx="907572" cy="461665"/>
          </a:xfrm>
        </p:grpSpPr>
        <p:sp>
          <p:nvSpPr>
            <p:cNvPr id="232" name="矩形 231"/>
            <p:cNvSpPr/>
            <p:nvPr/>
          </p:nvSpPr>
          <p:spPr>
            <a:xfrm>
              <a:off x="4823114" y="6442783"/>
              <a:ext cx="720000" cy="36877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3" name="文字方塊 232"/>
            <p:cNvSpPr txBox="1"/>
            <p:nvPr/>
          </p:nvSpPr>
          <p:spPr>
            <a:xfrm>
              <a:off x="4775004" y="6396335"/>
              <a:ext cx="907572" cy="461665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  <a:r>
                <a:rPr lang="en-US" altLang="zh-TW" sz="2400" baseline="30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t-1</a:t>
              </a:r>
              <a:endParaRPr lang="zh-TW" altLang="en-US" sz="2400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34" name="群組 233"/>
          <p:cNvGrpSpPr/>
          <p:nvPr/>
        </p:nvGrpSpPr>
        <p:grpSpPr>
          <a:xfrm>
            <a:off x="4349979" y="2108181"/>
            <a:ext cx="907572" cy="461665"/>
            <a:chOff x="4775004" y="6396335"/>
            <a:chExt cx="907572" cy="461665"/>
          </a:xfrm>
        </p:grpSpPr>
        <p:sp>
          <p:nvSpPr>
            <p:cNvPr id="235" name="矩形 234"/>
            <p:cNvSpPr/>
            <p:nvPr/>
          </p:nvSpPr>
          <p:spPr>
            <a:xfrm>
              <a:off x="4823114" y="6442783"/>
              <a:ext cx="720000" cy="36877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6" name="文字方塊 235"/>
            <p:cNvSpPr txBox="1"/>
            <p:nvPr/>
          </p:nvSpPr>
          <p:spPr>
            <a:xfrm>
              <a:off x="4775004" y="6396335"/>
              <a:ext cx="907572" cy="461665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  <a:r>
                <a:rPr lang="en-US" altLang="zh-TW" sz="2400" baseline="30000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</a:t>
              </a:r>
              <a:endParaRPr lang="zh-TW" altLang="en-US" sz="2400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37" name="手繪多邊形 2"/>
          <p:cNvSpPr/>
          <p:nvPr/>
        </p:nvSpPr>
        <p:spPr>
          <a:xfrm>
            <a:off x="2751735" y="2335943"/>
            <a:ext cx="1625600" cy="378228"/>
          </a:xfrm>
          <a:custGeom>
            <a:avLst/>
            <a:gdLst>
              <a:gd name="connsiteX0" fmla="*/ 0 w 1625600"/>
              <a:gd name="connsiteY0" fmla="*/ 378228 h 378228"/>
              <a:gd name="connsiteX1" fmla="*/ 508000 w 1625600"/>
              <a:gd name="connsiteY1" fmla="*/ 73428 h 378228"/>
              <a:gd name="connsiteX2" fmla="*/ 1625600 w 1625600"/>
              <a:gd name="connsiteY2" fmla="*/ 857 h 378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25600" h="378228">
                <a:moveTo>
                  <a:pt x="0" y="378228"/>
                </a:moveTo>
                <a:cubicBezTo>
                  <a:pt x="118533" y="257275"/>
                  <a:pt x="237067" y="136323"/>
                  <a:pt x="508000" y="73428"/>
                </a:cubicBezTo>
                <a:cubicBezTo>
                  <a:pt x="778933" y="10533"/>
                  <a:pt x="1395791" y="-3981"/>
                  <a:pt x="1625600" y="857"/>
                </a:cubicBezTo>
              </a:path>
            </a:pathLst>
          </a:custGeom>
          <a:noFill/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8" name="手繪多邊形 4"/>
          <p:cNvSpPr/>
          <p:nvPr/>
        </p:nvSpPr>
        <p:spPr>
          <a:xfrm>
            <a:off x="850364" y="2364898"/>
            <a:ext cx="435428" cy="378302"/>
          </a:xfrm>
          <a:custGeom>
            <a:avLst/>
            <a:gdLst>
              <a:gd name="connsiteX0" fmla="*/ 0 w 435428"/>
              <a:gd name="connsiteY0" fmla="*/ 931 h 378302"/>
              <a:gd name="connsiteX1" fmla="*/ 290286 w 435428"/>
              <a:gd name="connsiteY1" fmla="*/ 58988 h 378302"/>
              <a:gd name="connsiteX2" fmla="*/ 435428 w 435428"/>
              <a:gd name="connsiteY2" fmla="*/ 378302 h 378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5428" h="378302">
                <a:moveTo>
                  <a:pt x="0" y="931"/>
                </a:moveTo>
                <a:cubicBezTo>
                  <a:pt x="108857" y="-1488"/>
                  <a:pt x="217715" y="-3907"/>
                  <a:pt x="290286" y="58988"/>
                </a:cubicBezTo>
                <a:cubicBezTo>
                  <a:pt x="362857" y="121883"/>
                  <a:pt x="399142" y="250092"/>
                  <a:pt x="435428" y="378302"/>
                </a:cubicBezTo>
              </a:path>
            </a:pathLst>
          </a:custGeom>
          <a:noFill/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40" name="直線單箭頭接點 239"/>
          <p:cNvCxnSpPr>
            <a:cxnSpLocks/>
          </p:cNvCxnSpPr>
          <p:nvPr/>
        </p:nvCxnSpPr>
        <p:spPr>
          <a:xfrm>
            <a:off x="2885039" y="2981264"/>
            <a:ext cx="88744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1" name="直線單箭頭接點 240"/>
          <p:cNvCxnSpPr>
            <a:cxnSpLocks/>
          </p:cNvCxnSpPr>
          <p:nvPr/>
        </p:nvCxnSpPr>
        <p:spPr>
          <a:xfrm flipH="1" flipV="1">
            <a:off x="4006339" y="3185183"/>
            <a:ext cx="0" cy="123018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3" name="文字方塊 242"/>
              <p:cNvSpPr txBox="1"/>
              <p:nvPr/>
            </p:nvSpPr>
            <p:spPr>
              <a:xfrm>
                <a:off x="5494886" y="3889577"/>
                <a:ext cx="295048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80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28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p>
                      </m:sSup>
                      <m:r>
                        <a:rPr lang="en-US" altLang="zh-TW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⨀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𝑡𝑎𝑛h</m:t>
                      </m:r>
                      <m:d>
                        <m:dPr>
                          <m:ctrlPr>
                            <a:rPr lang="en-US" altLang="zh-TW" sz="2800" b="0" i="1" smtClean="0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sz="2800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TW" alt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43" name="文字方塊 2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4886" y="3889577"/>
                <a:ext cx="2950488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2386948" y="3548141"/>
                <a:ext cx="52931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⨀</m:t>
                      </m:r>
                    </m:oMath>
                  </m:oMathPara>
                </a14:m>
                <a:endParaRPr lang="zh-TW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6948" y="3548141"/>
                <a:ext cx="529311" cy="461665"/>
              </a:xfrm>
              <a:prstGeom prst="rect">
                <a:avLst/>
              </a:prstGeom>
              <a:blipFill>
                <a:blip r:embed="rId7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矩形 59"/>
              <p:cNvSpPr/>
              <p:nvPr/>
            </p:nvSpPr>
            <p:spPr>
              <a:xfrm>
                <a:off x="1054841" y="2741686"/>
                <a:ext cx="52931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⨀</m:t>
                      </m:r>
                    </m:oMath>
                  </m:oMathPara>
                </a14:m>
                <a:endParaRPr lang="zh-TW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0" name="矩形 5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4841" y="2741686"/>
                <a:ext cx="529311" cy="461665"/>
              </a:xfrm>
              <a:prstGeom prst="rect">
                <a:avLst/>
              </a:prstGeom>
              <a:blipFill>
                <a:blip r:embed="rId8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矩形 60"/>
              <p:cNvSpPr/>
              <p:nvPr/>
            </p:nvSpPr>
            <p:spPr>
              <a:xfrm>
                <a:off x="3730910" y="2723295"/>
                <a:ext cx="52931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⨀</m:t>
                      </m:r>
                    </m:oMath>
                  </m:oMathPara>
                </a14:m>
                <a:endParaRPr lang="zh-TW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1" name="矩形 6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0910" y="2723295"/>
                <a:ext cx="529311" cy="461665"/>
              </a:xfrm>
              <a:prstGeom prst="rect">
                <a:avLst/>
              </a:prstGeom>
              <a:blipFill>
                <a:blip r:embed="rId9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文字方塊 62"/>
              <p:cNvSpPr txBox="1"/>
              <p:nvPr/>
            </p:nvSpPr>
            <p:spPr>
              <a:xfrm>
                <a:off x="5494886" y="4516925"/>
                <a:ext cx="223509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80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TW" altLang="en-US" sz="2800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altLang="zh-TW" sz="2800" b="0" i="1" smtClean="0">
                              <a:latin typeface="Cambria Math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sz="2800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altLang="zh-TW" sz="2800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TW" alt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3" name="文字方塊 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4886" y="4516925"/>
                <a:ext cx="2235099" cy="43088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4" name="圖片 6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71429" y="216031"/>
            <a:ext cx="1661549" cy="2147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536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7" grpId="0" animBg="1"/>
      <p:bldP spid="7" grpId="0"/>
      <p:bldP spid="113" grpId="0"/>
      <p:bldP spid="138" grpId="0" animBg="1"/>
      <p:bldP spid="146" grpId="0" animBg="1"/>
      <p:bldP spid="156" grpId="0" animBg="1"/>
      <p:bldP spid="168" grpId="0" animBg="1"/>
      <p:bldP spid="169" grpId="0"/>
      <p:bldP spid="219" grpId="0" animBg="1"/>
      <p:bldP spid="237" grpId="0" animBg="1"/>
      <p:bldP spid="238" grpId="0" animBg="1"/>
      <p:bldP spid="243" grpId="0"/>
      <p:bldP spid="3" grpId="0"/>
      <p:bldP spid="60" grpId="0"/>
      <p:bldP spid="61" grpId="0"/>
      <p:bldP spid="6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LSTM</a:t>
            </a:r>
            <a:endParaRPr lang="zh-TW" altLang="en-US" dirty="0"/>
          </a:p>
        </p:txBody>
      </p:sp>
      <p:grpSp>
        <p:nvGrpSpPr>
          <p:cNvPr id="130" name="群組 129"/>
          <p:cNvGrpSpPr/>
          <p:nvPr/>
        </p:nvGrpSpPr>
        <p:grpSpPr>
          <a:xfrm>
            <a:off x="2445508" y="5831799"/>
            <a:ext cx="907572" cy="461665"/>
            <a:chOff x="4765592" y="6396335"/>
            <a:chExt cx="907572" cy="461665"/>
          </a:xfrm>
        </p:grpSpPr>
        <p:sp>
          <p:nvSpPr>
            <p:cNvPr id="131" name="矩形 130"/>
            <p:cNvSpPr/>
            <p:nvPr/>
          </p:nvSpPr>
          <p:spPr>
            <a:xfrm>
              <a:off x="4823114" y="6442783"/>
              <a:ext cx="720000" cy="368770"/>
            </a:xfrm>
            <a:prstGeom prst="rect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2" name="文字方塊 131"/>
            <p:cNvSpPr txBox="1"/>
            <p:nvPr/>
          </p:nvSpPr>
          <p:spPr>
            <a:xfrm>
              <a:off x="4765592" y="6396335"/>
              <a:ext cx="907572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r>
                <a:rPr lang="en-US" altLang="zh-TW" sz="2400" baseline="30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t</a:t>
              </a:r>
              <a:endParaRPr lang="zh-TW" altLang="en-US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37" name="矩形 136"/>
          <p:cNvSpPr/>
          <p:nvPr/>
        </p:nvSpPr>
        <p:spPr>
          <a:xfrm>
            <a:off x="2525353" y="4424492"/>
            <a:ext cx="720000" cy="432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8" name="矩形 137"/>
          <p:cNvSpPr/>
          <p:nvPr/>
        </p:nvSpPr>
        <p:spPr>
          <a:xfrm>
            <a:off x="1632507" y="4424492"/>
            <a:ext cx="72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altLang="zh-TW" sz="2400" baseline="30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endParaRPr lang="zh-TW" altLang="en-US" sz="24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1" name="橢圓 140"/>
          <p:cNvSpPr/>
          <p:nvPr/>
        </p:nvSpPr>
        <p:spPr>
          <a:xfrm>
            <a:off x="2197659" y="3571077"/>
            <a:ext cx="438150" cy="4381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5" name="矩形 144"/>
          <p:cNvSpPr/>
          <p:nvPr/>
        </p:nvSpPr>
        <p:spPr>
          <a:xfrm>
            <a:off x="748047" y="4424492"/>
            <a:ext cx="72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altLang="zh-TW" sz="2400" baseline="30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endParaRPr lang="zh-TW" altLang="en-US" sz="24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6" name="矩形 145"/>
          <p:cNvSpPr/>
          <p:nvPr/>
        </p:nvSpPr>
        <p:spPr>
          <a:xfrm>
            <a:off x="3409813" y="4429688"/>
            <a:ext cx="72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altLang="zh-TW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endParaRPr lang="zh-TW" altLang="en-US" sz="24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47" name="群組 146"/>
          <p:cNvGrpSpPr/>
          <p:nvPr/>
        </p:nvGrpSpPr>
        <p:grpSpPr>
          <a:xfrm>
            <a:off x="870168" y="2751799"/>
            <a:ext cx="438150" cy="438150"/>
            <a:chOff x="6656524" y="2699227"/>
            <a:chExt cx="438150" cy="438150"/>
          </a:xfrm>
        </p:grpSpPr>
        <p:sp>
          <p:nvSpPr>
            <p:cNvPr id="148" name="橢圓 147"/>
            <p:cNvSpPr/>
            <p:nvPr/>
          </p:nvSpPr>
          <p:spPr>
            <a:xfrm>
              <a:off x="6656524" y="2699227"/>
              <a:ext cx="438150" cy="43815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0" name="文字方塊 149"/>
                <p:cNvSpPr txBox="1"/>
                <p:nvPr/>
              </p:nvSpPr>
              <p:spPr>
                <a:xfrm>
                  <a:off x="6710937" y="2723025"/>
                  <a:ext cx="344646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⨀</m:t>
                        </m:r>
                      </m:oMath>
                    </m:oMathPara>
                  </a14:m>
                  <a:endParaRPr lang="zh-TW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50" name="文字方塊 14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10937" y="2723025"/>
                  <a:ext cx="344646" cy="369332"/>
                </a:xfrm>
                <a:prstGeom prst="rect">
                  <a:avLst/>
                </a:prstGeom>
                <a:blipFill>
                  <a:blip r:embed="rId3"/>
                  <a:stretch>
                    <a:fillRect l="-23214" r="-25000" b="-1967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51" name="群組 150"/>
          <p:cNvGrpSpPr/>
          <p:nvPr/>
        </p:nvGrpSpPr>
        <p:grpSpPr>
          <a:xfrm>
            <a:off x="2186737" y="2724883"/>
            <a:ext cx="438150" cy="438150"/>
            <a:chOff x="6656524" y="2699227"/>
            <a:chExt cx="438150" cy="438150"/>
          </a:xfrm>
        </p:grpSpPr>
        <p:sp>
          <p:nvSpPr>
            <p:cNvPr id="155" name="橢圓 154"/>
            <p:cNvSpPr/>
            <p:nvPr/>
          </p:nvSpPr>
          <p:spPr>
            <a:xfrm>
              <a:off x="6656524" y="2699227"/>
              <a:ext cx="438150" cy="438150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6" name="文字方塊 155"/>
                <p:cNvSpPr txBox="1"/>
                <p:nvPr/>
              </p:nvSpPr>
              <p:spPr>
                <a:xfrm>
                  <a:off x="6766595" y="2808578"/>
                  <a:ext cx="28854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TW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＋</m:t>
                        </m:r>
                      </m:oMath>
                    </m:oMathPara>
                  </a14:m>
                  <a:endParaRPr lang="zh-TW" alt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56" name="文字方塊 15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66595" y="2808578"/>
                  <a:ext cx="288541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21277" r="-23404" b="-1555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68" name="橢圓 167"/>
          <p:cNvSpPr/>
          <p:nvPr/>
        </p:nvSpPr>
        <p:spPr>
          <a:xfrm>
            <a:off x="3546236" y="2747033"/>
            <a:ext cx="438150" cy="4381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0" name="矩形 169"/>
          <p:cNvSpPr/>
          <p:nvPr/>
        </p:nvSpPr>
        <p:spPr>
          <a:xfrm>
            <a:off x="3407878" y="1409486"/>
            <a:ext cx="720000" cy="4320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2" name="文字方塊 211"/>
          <p:cNvSpPr txBox="1"/>
          <p:nvPr/>
        </p:nvSpPr>
        <p:spPr>
          <a:xfrm>
            <a:off x="3326306" y="1395097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TW" sz="2400" baseline="30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lang="zh-TW" altLang="en-US" sz="24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16" name="直線單箭頭接點 215"/>
          <p:cNvCxnSpPr>
            <a:cxnSpLocks/>
          </p:cNvCxnSpPr>
          <p:nvPr/>
        </p:nvCxnSpPr>
        <p:spPr>
          <a:xfrm flipH="1" flipV="1">
            <a:off x="1108047" y="3217724"/>
            <a:ext cx="0" cy="123018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直線單箭頭接點 216"/>
          <p:cNvCxnSpPr>
            <a:cxnSpLocks/>
          </p:cNvCxnSpPr>
          <p:nvPr/>
        </p:nvCxnSpPr>
        <p:spPr>
          <a:xfrm>
            <a:off x="1313747" y="2981264"/>
            <a:ext cx="88744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直線單箭頭接點 217"/>
          <p:cNvCxnSpPr>
            <a:cxnSpLocks/>
            <a:endCxn id="141" idx="5"/>
          </p:cNvCxnSpPr>
          <p:nvPr/>
        </p:nvCxnSpPr>
        <p:spPr>
          <a:xfrm flipH="1" flipV="1">
            <a:off x="2571643" y="3945061"/>
            <a:ext cx="338290" cy="49453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直線單箭頭接點 222"/>
          <p:cNvCxnSpPr>
            <a:cxnSpLocks/>
            <a:stCxn id="138" idx="0"/>
            <a:endCxn id="141" idx="3"/>
          </p:cNvCxnSpPr>
          <p:nvPr/>
        </p:nvCxnSpPr>
        <p:spPr>
          <a:xfrm flipV="1">
            <a:off x="1992507" y="3945061"/>
            <a:ext cx="269318" cy="47943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直線單箭頭接點 223"/>
          <p:cNvCxnSpPr>
            <a:cxnSpLocks/>
          </p:cNvCxnSpPr>
          <p:nvPr/>
        </p:nvCxnSpPr>
        <p:spPr>
          <a:xfrm flipV="1">
            <a:off x="2413433" y="3170092"/>
            <a:ext cx="1" cy="39696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5" name="向下箭號 161"/>
          <p:cNvSpPr/>
          <p:nvPr/>
        </p:nvSpPr>
        <p:spPr>
          <a:xfrm flipV="1">
            <a:off x="3561017" y="1935577"/>
            <a:ext cx="438150" cy="748396"/>
          </a:xfrm>
          <a:prstGeom prst="down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6" name="向下箭號 162"/>
          <p:cNvSpPr/>
          <p:nvPr/>
        </p:nvSpPr>
        <p:spPr>
          <a:xfrm rot="2620627" flipV="1">
            <a:off x="3304110" y="4885731"/>
            <a:ext cx="438150" cy="985507"/>
          </a:xfrm>
          <a:prstGeom prst="down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8" name="向下箭號 163"/>
          <p:cNvSpPr/>
          <p:nvPr/>
        </p:nvSpPr>
        <p:spPr>
          <a:xfrm rot="20057551" flipV="1">
            <a:off x="1890566" y="4880210"/>
            <a:ext cx="438150" cy="909089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9" name="向下箭號 165"/>
          <p:cNvSpPr/>
          <p:nvPr/>
        </p:nvSpPr>
        <p:spPr>
          <a:xfrm rot="1353372" flipV="1">
            <a:off x="2602410" y="4925905"/>
            <a:ext cx="438150" cy="861179"/>
          </a:xfrm>
          <a:prstGeom prst="down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0" name="向下箭號 166"/>
          <p:cNvSpPr/>
          <p:nvPr/>
        </p:nvSpPr>
        <p:spPr>
          <a:xfrm rot="18851723" flipV="1">
            <a:off x="1144104" y="4854597"/>
            <a:ext cx="438150" cy="1030466"/>
          </a:xfrm>
          <a:prstGeom prst="down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31" name="群組 230"/>
          <p:cNvGrpSpPr/>
          <p:nvPr/>
        </p:nvGrpSpPr>
        <p:grpSpPr>
          <a:xfrm>
            <a:off x="1649799" y="5822100"/>
            <a:ext cx="907572" cy="461665"/>
            <a:chOff x="4765592" y="6396335"/>
            <a:chExt cx="907572" cy="461665"/>
          </a:xfrm>
        </p:grpSpPr>
        <p:sp>
          <p:nvSpPr>
            <p:cNvPr id="232" name="矩形 231"/>
            <p:cNvSpPr/>
            <p:nvPr/>
          </p:nvSpPr>
          <p:spPr>
            <a:xfrm>
              <a:off x="4823114" y="6442783"/>
              <a:ext cx="720000" cy="368770"/>
            </a:xfrm>
            <a:prstGeom prst="rect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3" name="文字方塊 232"/>
            <p:cNvSpPr txBox="1"/>
            <p:nvPr/>
          </p:nvSpPr>
          <p:spPr>
            <a:xfrm>
              <a:off x="4765592" y="6396335"/>
              <a:ext cx="907572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</a:t>
              </a:r>
              <a:r>
                <a:rPr lang="en-US" altLang="zh-TW" sz="2400" baseline="30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t-1</a:t>
              </a:r>
              <a:endParaRPr lang="zh-TW" altLang="en-US" sz="2400" baseline="30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34" name="群組 233"/>
          <p:cNvGrpSpPr/>
          <p:nvPr/>
        </p:nvGrpSpPr>
        <p:grpSpPr>
          <a:xfrm>
            <a:off x="22128" y="2117509"/>
            <a:ext cx="720484" cy="461665"/>
            <a:chOff x="4775004" y="6396335"/>
            <a:chExt cx="907572" cy="461665"/>
          </a:xfrm>
        </p:grpSpPr>
        <p:sp>
          <p:nvSpPr>
            <p:cNvPr id="235" name="矩形 234"/>
            <p:cNvSpPr/>
            <p:nvPr/>
          </p:nvSpPr>
          <p:spPr>
            <a:xfrm>
              <a:off x="4823114" y="6442783"/>
              <a:ext cx="720000" cy="36877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6" name="文字方塊 235"/>
            <p:cNvSpPr txBox="1"/>
            <p:nvPr/>
          </p:nvSpPr>
          <p:spPr>
            <a:xfrm>
              <a:off x="4775004" y="6396335"/>
              <a:ext cx="907572" cy="461665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  <a:r>
                <a:rPr lang="en-US" altLang="zh-TW" sz="2400" baseline="30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t-1</a:t>
              </a:r>
              <a:endParaRPr lang="zh-TW" altLang="en-US" sz="2400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37" name="群組 236"/>
          <p:cNvGrpSpPr/>
          <p:nvPr/>
        </p:nvGrpSpPr>
        <p:grpSpPr>
          <a:xfrm>
            <a:off x="4025029" y="2078942"/>
            <a:ext cx="907572" cy="461665"/>
            <a:chOff x="4775004" y="6396335"/>
            <a:chExt cx="907572" cy="461665"/>
          </a:xfrm>
        </p:grpSpPr>
        <p:sp>
          <p:nvSpPr>
            <p:cNvPr id="238" name="矩形 237"/>
            <p:cNvSpPr/>
            <p:nvPr/>
          </p:nvSpPr>
          <p:spPr>
            <a:xfrm>
              <a:off x="4823114" y="6442783"/>
              <a:ext cx="720000" cy="36877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9" name="文字方塊 238"/>
            <p:cNvSpPr txBox="1"/>
            <p:nvPr/>
          </p:nvSpPr>
          <p:spPr>
            <a:xfrm>
              <a:off x="4775004" y="6396335"/>
              <a:ext cx="907572" cy="461665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  <a:r>
                <a:rPr lang="en-US" altLang="zh-TW" sz="2400" baseline="30000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</a:t>
              </a:r>
              <a:endParaRPr lang="zh-TW" altLang="en-US" sz="2400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40" name="手繪多邊形 2"/>
          <p:cNvSpPr/>
          <p:nvPr/>
        </p:nvSpPr>
        <p:spPr>
          <a:xfrm>
            <a:off x="2525488" y="2335943"/>
            <a:ext cx="1625600" cy="378228"/>
          </a:xfrm>
          <a:custGeom>
            <a:avLst/>
            <a:gdLst>
              <a:gd name="connsiteX0" fmla="*/ 0 w 1625600"/>
              <a:gd name="connsiteY0" fmla="*/ 378228 h 378228"/>
              <a:gd name="connsiteX1" fmla="*/ 508000 w 1625600"/>
              <a:gd name="connsiteY1" fmla="*/ 73428 h 378228"/>
              <a:gd name="connsiteX2" fmla="*/ 1625600 w 1625600"/>
              <a:gd name="connsiteY2" fmla="*/ 857 h 378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25600" h="378228">
                <a:moveTo>
                  <a:pt x="0" y="378228"/>
                </a:moveTo>
                <a:cubicBezTo>
                  <a:pt x="118533" y="257275"/>
                  <a:pt x="237067" y="136323"/>
                  <a:pt x="508000" y="73428"/>
                </a:cubicBezTo>
                <a:cubicBezTo>
                  <a:pt x="778933" y="10533"/>
                  <a:pt x="1395791" y="-3981"/>
                  <a:pt x="1625600" y="857"/>
                </a:cubicBezTo>
              </a:path>
            </a:pathLst>
          </a:custGeom>
          <a:noFill/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1" name="手繪多邊形 4"/>
          <p:cNvSpPr/>
          <p:nvPr/>
        </p:nvSpPr>
        <p:spPr>
          <a:xfrm>
            <a:off x="624117" y="2364898"/>
            <a:ext cx="435428" cy="378302"/>
          </a:xfrm>
          <a:custGeom>
            <a:avLst/>
            <a:gdLst>
              <a:gd name="connsiteX0" fmla="*/ 0 w 435428"/>
              <a:gd name="connsiteY0" fmla="*/ 931 h 378302"/>
              <a:gd name="connsiteX1" fmla="*/ 290286 w 435428"/>
              <a:gd name="connsiteY1" fmla="*/ 58988 h 378302"/>
              <a:gd name="connsiteX2" fmla="*/ 435428 w 435428"/>
              <a:gd name="connsiteY2" fmla="*/ 378302 h 378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5428" h="378302">
                <a:moveTo>
                  <a:pt x="0" y="931"/>
                </a:moveTo>
                <a:cubicBezTo>
                  <a:pt x="108857" y="-1488"/>
                  <a:pt x="217715" y="-3907"/>
                  <a:pt x="290286" y="58988"/>
                </a:cubicBezTo>
                <a:cubicBezTo>
                  <a:pt x="362857" y="121883"/>
                  <a:pt x="399142" y="250092"/>
                  <a:pt x="435428" y="378302"/>
                </a:cubicBezTo>
              </a:path>
            </a:pathLst>
          </a:custGeom>
          <a:noFill/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43" name="直線單箭頭接點 242"/>
          <p:cNvCxnSpPr>
            <a:cxnSpLocks/>
          </p:cNvCxnSpPr>
          <p:nvPr/>
        </p:nvCxnSpPr>
        <p:spPr>
          <a:xfrm>
            <a:off x="2658792" y="2981264"/>
            <a:ext cx="88744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直線單箭頭接點 243"/>
          <p:cNvCxnSpPr>
            <a:cxnSpLocks/>
          </p:cNvCxnSpPr>
          <p:nvPr/>
        </p:nvCxnSpPr>
        <p:spPr>
          <a:xfrm flipH="1" flipV="1">
            <a:off x="3780092" y="3185183"/>
            <a:ext cx="0" cy="123018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5" name="群組 244"/>
          <p:cNvGrpSpPr/>
          <p:nvPr/>
        </p:nvGrpSpPr>
        <p:grpSpPr>
          <a:xfrm>
            <a:off x="6713614" y="5817671"/>
            <a:ext cx="907572" cy="461665"/>
            <a:chOff x="4765592" y="6396335"/>
            <a:chExt cx="907572" cy="461665"/>
          </a:xfrm>
        </p:grpSpPr>
        <p:sp>
          <p:nvSpPr>
            <p:cNvPr id="246" name="矩形 245"/>
            <p:cNvSpPr/>
            <p:nvPr/>
          </p:nvSpPr>
          <p:spPr>
            <a:xfrm>
              <a:off x="4823114" y="6442783"/>
              <a:ext cx="720000" cy="368770"/>
            </a:xfrm>
            <a:prstGeom prst="rect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7" name="文字方塊 246"/>
            <p:cNvSpPr txBox="1"/>
            <p:nvPr/>
          </p:nvSpPr>
          <p:spPr>
            <a:xfrm>
              <a:off x="4765592" y="6396335"/>
              <a:ext cx="907572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r>
                <a:rPr lang="en-US" altLang="zh-TW" sz="2400" baseline="30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t+1</a:t>
              </a:r>
              <a:endParaRPr lang="zh-TW" altLang="en-US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48" name="矩形 247"/>
          <p:cNvSpPr/>
          <p:nvPr/>
        </p:nvSpPr>
        <p:spPr>
          <a:xfrm>
            <a:off x="6751991" y="4412022"/>
            <a:ext cx="720000" cy="432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9" name="矩形 248"/>
          <p:cNvSpPr/>
          <p:nvPr/>
        </p:nvSpPr>
        <p:spPr>
          <a:xfrm>
            <a:off x="5859145" y="4412022"/>
            <a:ext cx="72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altLang="zh-TW" sz="2400" baseline="30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endParaRPr lang="zh-TW" altLang="en-US" sz="24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1" name="橢圓 250"/>
          <p:cNvSpPr/>
          <p:nvPr/>
        </p:nvSpPr>
        <p:spPr>
          <a:xfrm>
            <a:off x="6424297" y="3558607"/>
            <a:ext cx="438150" cy="4381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3" name="矩形 252"/>
          <p:cNvSpPr/>
          <p:nvPr/>
        </p:nvSpPr>
        <p:spPr>
          <a:xfrm>
            <a:off x="4974685" y="4412022"/>
            <a:ext cx="72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altLang="zh-TW" sz="2400" baseline="30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endParaRPr lang="zh-TW" altLang="en-US" sz="24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4" name="矩形 253"/>
          <p:cNvSpPr/>
          <p:nvPr/>
        </p:nvSpPr>
        <p:spPr>
          <a:xfrm>
            <a:off x="7636451" y="4417218"/>
            <a:ext cx="72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altLang="zh-TW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endParaRPr lang="zh-TW" altLang="en-US" sz="24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6" name="橢圓 255"/>
          <p:cNvSpPr/>
          <p:nvPr/>
        </p:nvSpPr>
        <p:spPr>
          <a:xfrm>
            <a:off x="5096806" y="2739329"/>
            <a:ext cx="438150" cy="4381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58" name="群組 257"/>
          <p:cNvGrpSpPr/>
          <p:nvPr/>
        </p:nvGrpSpPr>
        <p:grpSpPr>
          <a:xfrm>
            <a:off x="6413375" y="2712413"/>
            <a:ext cx="438150" cy="438150"/>
            <a:chOff x="6656524" y="2699227"/>
            <a:chExt cx="438150" cy="438150"/>
          </a:xfrm>
        </p:grpSpPr>
        <p:sp>
          <p:nvSpPr>
            <p:cNvPr id="259" name="橢圓 258"/>
            <p:cNvSpPr/>
            <p:nvPr/>
          </p:nvSpPr>
          <p:spPr>
            <a:xfrm>
              <a:off x="6656524" y="2699227"/>
              <a:ext cx="438150" cy="438150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0" name="文字方塊 259"/>
                <p:cNvSpPr txBox="1"/>
                <p:nvPr/>
              </p:nvSpPr>
              <p:spPr>
                <a:xfrm>
                  <a:off x="6766595" y="2808578"/>
                  <a:ext cx="28854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TW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＋</m:t>
                        </m:r>
                      </m:oMath>
                    </m:oMathPara>
                  </a14:m>
                  <a:endParaRPr lang="zh-TW" alt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60" name="文字方塊 25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66595" y="2808578"/>
                  <a:ext cx="288541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21277" r="-23404" b="-1555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62" name="橢圓 261"/>
          <p:cNvSpPr/>
          <p:nvPr/>
        </p:nvSpPr>
        <p:spPr>
          <a:xfrm>
            <a:off x="7772874" y="2734563"/>
            <a:ext cx="438150" cy="4381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4" name="矩形 263"/>
          <p:cNvSpPr/>
          <p:nvPr/>
        </p:nvSpPr>
        <p:spPr>
          <a:xfrm>
            <a:off x="7634516" y="1397016"/>
            <a:ext cx="720000" cy="4320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5" name="文字方塊 264"/>
          <p:cNvSpPr txBox="1"/>
          <p:nvPr/>
        </p:nvSpPr>
        <p:spPr>
          <a:xfrm>
            <a:off x="7552944" y="1382627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TW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t+1</a:t>
            </a:r>
            <a:endParaRPr lang="zh-TW" altLang="en-US" sz="24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66" name="直線單箭頭接點 265"/>
          <p:cNvCxnSpPr>
            <a:cxnSpLocks/>
          </p:cNvCxnSpPr>
          <p:nvPr/>
        </p:nvCxnSpPr>
        <p:spPr>
          <a:xfrm flipH="1" flipV="1">
            <a:off x="5334685" y="3205254"/>
            <a:ext cx="0" cy="123018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直線單箭頭接點 266"/>
          <p:cNvCxnSpPr>
            <a:cxnSpLocks/>
          </p:cNvCxnSpPr>
          <p:nvPr/>
        </p:nvCxnSpPr>
        <p:spPr>
          <a:xfrm>
            <a:off x="5540385" y="2968794"/>
            <a:ext cx="88744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直線單箭頭接點 267"/>
          <p:cNvCxnSpPr>
            <a:cxnSpLocks/>
            <a:endCxn id="251" idx="5"/>
          </p:cNvCxnSpPr>
          <p:nvPr/>
        </p:nvCxnSpPr>
        <p:spPr>
          <a:xfrm flipH="1" flipV="1">
            <a:off x="6798281" y="3932591"/>
            <a:ext cx="338290" cy="49453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直線單箭頭接點 268"/>
          <p:cNvCxnSpPr>
            <a:cxnSpLocks/>
            <a:stCxn id="249" idx="0"/>
            <a:endCxn id="251" idx="3"/>
          </p:cNvCxnSpPr>
          <p:nvPr/>
        </p:nvCxnSpPr>
        <p:spPr>
          <a:xfrm flipV="1">
            <a:off x="6219145" y="3932591"/>
            <a:ext cx="269318" cy="47943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直線單箭頭接點 269"/>
          <p:cNvCxnSpPr>
            <a:cxnSpLocks/>
          </p:cNvCxnSpPr>
          <p:nvPr/>
        </p:nvCxnSpPr>
        <p:spPr>
          <a:xfrm flipV="1">
            <a:off x="6640071" y="3157622"/>
            <a:ext cx="1" cy="39696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1" name="向下箭號 161"/>
          <p:cNvSpPr/>
          <p:nvPr/>
        </p:nvSpPr>
        <p:spPr>
          <a:xfrm flipV="1">
            <a:off x="7787655" y="1923107"/>
            <a:ext cx="438150" cy="748396"/>
          </a:xfrm>
          <a:prstGeom prst="down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2" name="向下箭號 162"/>
          <p:cNvSpPr/>
          <p:nvPr/>
        </p:nvSpPr>
        <p:spPr>
          <a:xfrm rot="2620627" flipV="1">
            <a:off x="7530748" y="4873261"/>
            <a:ext cx="438150" cy="985507"/>
          </a:xfrm>
          <a:prstGeom prst="down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3" name="向下箭號 163"/>
          <p:cNvSpPr/>
          <p:nvPr/>
        </p:nvSpPr>
        <p:spPr>
          <a:xfrm rot="20057551" flipV="1">
            <a:off x="6117204" y="4867740"/>
            <a:ext cx="438150" cy="909089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4" name="向下箭號 165"/>
          <p:cNvSpPr/>
          <p:nvPr/>
        </p:nvSpPr>
        <p:spPr>
          <a:xfrm rot="1353372" flipV="1">
            <a:off x="6829048" y="4913435"/>
            <a:ext cx="438150" cy="861179"/>
          </a:xfrm>
          <a:prstGeom prst="down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5" name="向下箭號 166"/>
          <p:cNvSpPr/>
          <p:nvPr/>
        </p:nvSpPr>
        <p:spPr>
          <a:xfrm rot="18851723" flipV="1">
            <a:off x="5370742" y="4842127"/>
            <a:ext cx="438150" cy="1030466"/>
          </a:xfrm>
          <a:prstGeom prst="down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76" name="群組 275"/>
          <p:cNvGrpSpPr/>
          <p:nvPr/>
        </p:nvGrpSpPr>
        <p:grpSpPr>
          <a:xfrm>
            <a:off x="5876437" y="5809630"/>
            <a:ext cx="907572" cy="461665"/>
            <a:chOff x="4765592" y="6396335"/>
            <a:chExt cx="907572" cy="461665"/>
          </a:xfrm>
        </p:grpSpPr>
        <p:sp>
          <p:nvSpPr>
            <p:cNvPr id="277" name="矩形 276"/>
            <p:cNvSpPr/>
            <p:nvPr/>
          </p:nvSpPr>
          <p:spPr>
            <a:xfrm>
              <a:off x="4823114" y="6442783"/>
              <a:ext cx="720000" cy="368770"/>
            </a:xfrm>
            <a:prstGeom prst="rect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8" name="文字方塊 277"/>
            <p:cNvSpPr txBox="1"/>
            <p:nvPr/>
          </p:nvSpPr>
          <p:spPr>
            <a:xfrm>
              <a:off x="4765592" y="6396335"/>
              <a:ext cx="907572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</a:t>
              </a:r>
              <a:r>
                <a:rPr lang="en-US" altLang="zh-TW" sz="2400" baseline="300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</a:t>
              </a:r>
              <a:endParaRPr lang="zh-TW" altLang="en-US" sz="2400" baseline="30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82" name="群組 281"/>
          <p:cNvGrpSpPr/>
          <p:nvPr/>
        </p:nvGrpSpPr>
        <p:grpSpPr>
          <a:xfrm>
            <a:off x="8353762" y="2066472"/>
            <a:ext cx="907572" cy="461665"/>
            <a:chOff x="4775004" y="6396335"/>
            <a:chExt cx="907572" cy="461665"/>
          </a:xfrm>
        </p:grpSpPr>
        <p:sp>
          <p:nvSpPr>
            <p:cNvPr id="283" name="矩形 282"/>
            <p:cNvSpPr/>
            <p:nvPr/>
          </p:nvSpPr>
          <p:spPr>
            <a:xfrm>
              <a:off x="4823114" y="6442783"/>
              <a:ext cx="720000" cy="36877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4" name="文字方塊 283"/>
            <p:cNvSpPr txBox="1"/>
            <p:nvPr/>
          </p:nvSpPr>
          <p:spPr>
            <a:xfrm>
              <a:off x="4775004" y="6396335"/>
              <a:ext cx="907572" cy="461665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  <a:r>
                <a:rPr lang="en-US" altLang="zh-TW" sz="2400" baseline="30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t+1</a:t>
              </a:r>
              <a:endParaRPr lang="zh-TW" altLang="en-US" sz="2400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85" name="手繪多邊形 2"/>
          <p:cNvSpPr/>
          <p:nvPr/>
        </p:nvSpPr>
        <p:spPr>
          <a:xfrm>
            <a:off x="6752126" y="2323473"/>
            <a:ext cx="1625600" cy="378228"/>
          </a:xfrm>
          <a:custGeom>
            <a:avLst/>
            <a:gdLst>
              <a:gd name="connsiteX0" fmla="*/ 0 w 1625600"/>
              <a:gd name="connsiteY0" fmla="*/ 378228 h 378228"/>
              <a:gd name="connsiteX1" fmla="*/ 508000 w 1625600"/>
              <a:gd name="connsiteY1" fmla="*/ 73428 h 378228"/>
              <a:gd name="connsiteX2" fmla="*/ 1625600 w 1625600"/>
              <a:gd name="connsiteY2" fmla="*/ 857 h 378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25600" h="378228">
                <a:moveTo>
                  <a:pt x="0" y="378228"/>
                </a:moveTo>
                <a:cubicBezTo>
                  <a:pt x="118533" y="257275"/>
                  <a:pt x="237067" y="136323"/>
                  <a:pt x="508000" y="73428"/>
                </a:cubicBezTo>
                <a:cubicBezTo>
                  <a:pt x="778933" y="10533"/>
                  <a:pt x="1395791" y="-3981"/>
                  <a:pt x="1625600" y="857"/>
                </a:cubicBezTo>
              </a:path>
            </a:pathLst>
          </a:custGeom>
          <a:noFill/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6" name="手繪多邊形 4"/>
          <p:cNvSpPr/>
          <p:nvPr/>
        </p:nvSpPr>
        <p:spPr>
          <a:xfrm>
            <a:off x="4850755" y="2352428"/>
            <a:ext cx="435428" cy="378302"/>
          </a:xfrm>
          <a:custGeom>
            <a:avLst/>
            <a:gdLst>
              <a:gd name="connsiteX0" fmla="*/ 0 w 435428"/>
              <a:gd name="connsiteY0" fmla="*/ 931 h 378302"/>
              <a:gd name="connsiteX1" fmla="*/ 290286 w 435428"/>
              <a:gd name="connsiteY1" fmla="*/ 58988 h 378302"/>
              <a:gd name="connsiteX2" fmla="*/ 435428 w 435428"/>
              <a:gd name="connsiteY2" fmla="*/ 378302 h 378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5428" h="378302">
                <a:moveTo>
                  <a:pt x="0" y="931"/>
                </a:moveTo>
                <a:cubicBezTo>
                  <a:pt x="108857" y="-1488"/>
                  <a:pt x="217715" y="-3907"/>
                  <a:pt x="290286" y="58988"/>
                </a:cubicBezTo>
                <a:cubicBezTo>
                  <a:pt x="362857" y="121883"/>
                  <a:pt x="399142" y="250092"/>
                  <a:pt x="435428" y="378302"/>
                </a:cubicBezTo>
              </a:path>
            </a:pathLst>
          </a:custGeom>
          <a:noFill/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7" name="手繪多邊形 110"/>
          <p:cNvSpPr/>
          <p:nvPr/>
        </p:nvSpPr>
        <p:spPr>
          <a:xfrm>
            <a:off x="4018978" y="2999940"/>
            <a:ext cx="1908007" cy="3101939"/>
          </a:xfrm>
          <a:custGeom>
            <a:avLst/>
            <a:gdLst>
              <a:gd name="connsiteX0" fmla="*/ 0 w 1320800"/>
              <a:gd name="connsiteY0" fmla="*/ 0 h 3135086"/>
              <a:gd name="connsiteX1" fmla="*/ 362857 w 1320800"/>
              <a:gd name="connsiteY1" fmla="*/ 624114 h 3135086"/>
              <a:gd name="connsiteX2" fmla="*/ 508000 w 1320800"/>
              <a:gd name="connsiteY2" fmla="*/ 2409371 h 3135086"/>
              <a:gd name="connsiteX3" fmla="*/ 1320800 w 1320800"/>
              <a:gd name="connsiteY3" fmla="*/ 3135086 h 3135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20800" h="3135086">
                <a:moveTo>
                  <a:pt x="0" y="0"/>
                </a:moveTo>
                <a:cubicBezTo>
                  <a:pt x="139095" y="111276"/>
                  <a:pt x="278190" y="222552"/>
                  <a:pt x="362857" y="624114"/>
                </a:cubicBezTo>
                <a:cubicBezTo>
                  <a:pt x="447524" y="1025676"/>
                  <a:pt x="348343" y="1990876"/>
                  <a:pt x="508000" y="2409371"/>
                </a:cubicBezTo>
                <a:cubicBezTo>
                  <a:pt x="667657" y="2827866"/>
                  <a:pt x="994228" y="2981476"/>
                  <a:pt x="1320800" y="3135086"/>
                </a:cubicBezTo>
              </a:path>
            </a:pathLst>
          </a:custGeom>
          <a:noFill/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88" name="直線單箭頭接點 287"/>
          <p:cNvCxnSpPr>
            <a:cxnSpLocks/>
          </p:cNvCxnSpPr>
          <p:nvPr/>
        </p:nvCxnSpPr>
        <p:spPr>
          <a:xfrm>
            <a:off x="6885430" y="2968794"/>
            <a:ext cx="88744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" name="直線單箭頭接點 288"/>
          <p:cNvCxnSpPr>
            <a:cxnSpLocks/>
          </p:cNvCxnSpPr>
          <p:nvPr/>
        </p:nvCxnSpPr>
        <p:spPr>
          <a:xfrm flipH="1" flipV="1">
            <a:off x="8006730" y="3172713"/>
            <a:ext cx="0" cy="123018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文字方塊 90"/>
              <p:cNvSpPr txBox="1"/>
              <p:nvPr/>
            </p:nvSpPr>
            <p:spPr>
              <a:xfrm>
                <a:off x="2252331" y="3566571"/>
                <a:ext cx="34464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⨀</m:t>
                      </m:r>
                    </m:oMath>
                  </m:oMathPara>
                </a14:m>
                <a:endParaRPr lang="zh-TW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1" name="文字方塊 9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2331" y="3566571"/>
                <a:ext cx="344646" cy="369332"/>
              </a:xfrm>
              <a:prstGeom prst="rect">
                <a:avLst/>
              </a:prstGeom>
              <a:blipFill>
                <a:blip r:embed="rId6"/>
                <a:stretch>
                  <a:fillRect l="-21053" r="-24561" b="-1967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文字方塊 91"/>
              <p:cNvSpPr txBox="1"/>
              <p:nvPr/>
            </p:nvSpPr>
            <p:spPr>
              <a:xfrm>
                <a:off x="3607468" y="2775597"/>
                <a:ext cx="34464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⨀</m:t>
                      </m:r>
                    </m:oMath>
                  </m:oMathPara>
                </a14:m>
                <a:endParaRPr lang="zh-TW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2" name="文字方塊 9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7468" y="2775597"/>
                <a:ext cx="344646" cy="369332"/>
              </a:xfrm>
              <a:prstGeom prst="rect">
                <a:avLst/>
              </a:prstGeom>
              <a:blipFill>
                <a:blip r:embed="rId7"/>
                <a:stretch>
                  <a:fillRect l="-23214" r="-25000" b="-1967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文字方塊 92"/>
              <p:cNvSpPr txBox="1"/>
              <p:nvPr/>
            </p:nvSpPr>
            <p:spPr>
              <a:xfrm>
                <a:off x="5166369" y="2754147"/>
                <a:ext cx="34464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⨀</m:t>
                      </m:r>
                    </m:oMath>
                  </m:oMathPara>
                </a14:m>
                <a:endParaRPr lang="zh-TW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3" name="文字方塊 9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6369" y="2754147"/>
                <a:ext cx="344646" cy="369332"/>
              </a:xfrm>
              <a:prstGeom prst="rect">
                <a:avLst/>
              </a:prstGeom>
              <a:blipFill>
                <a:blip r:embed="rId8"/>
                <a:stretch>
                  <a:fillRect l="-23214" r="-25000" b="-2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文字方塊 93"/>
              <p:cNvSpPr txBox="1"/>
              <p:nvPr/>
            </p:nvSpPr>
            <p:spPr>
              <a:xfrm>
                <a:off x="6479698" y="3575729"/>
                <a:ext cx="34464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⨀</m:t>
                      </m:r>
                    </m:oMath>
                  </m:oMathPara>
                </a14:m>
                <a:endParaRPr lang="zh-TW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4" name="文字方塊 9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9698" y="3575729"/>
                <a:ext cx="344646" cy="369332"/>
              </a:xfrm>
              <a:prstGeom prst="rect">
                <a:avLst/>
              </a:prstGeom>
              <a:blipFill>
                <a:blip r:embed="rId9"/>
                <a:stretch>
                  <a:fillRect l="-23214" r="-25000" b="-2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文字方塊 94"/>
              <p:cNvSpPr txBox="1"/>
              <p:nvPr/>
            </p:nvSpPr>
            <p:spPr>
              <a:xfrm>
                <a:off x="7838414" y="2754147"/>
                <a:ext cx="34464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⨀</m:t>
                      </m:r>
                    </m:oMath>
                  </m:oMathPara>
                </a14:m>
                <a:endParaRPr lang="zh-TW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5" name="文字方塊 9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8414" y="2754147"/>
                <a:ext cx="344646" cy="369332"/>
              </a:xfrm>
              <a:prstGeom prst="rect">
                <a:avLst/>
              </a:prstGeom>
              <a:blipFill>
                <a:blip r:embed="rId10"/>
                <a:stretch>
                  <a:fillRect l="-23214" r="-25000" b="-2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6" name="圖片 9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200898" y="241500"/>
            <a:ext cx="1661549" cy="2147474"/>
          </a:xfrm>
          <a:prstGeom prst="rect">
            <a:avLst/>
          </a:prstGeom>
        </p:spPr>
      </p:pic>
      <p:sp>
        <p:nvSpPr>
          <p:cNvPr id="99" name="手繪多邊形 110"/>
          <p:cNvSpPr/>
          <p:nvPr/>
        </p:nvSpPr>
        <p:spPr>
          <a:xfrm>
            <a:off x="8239951" y="2963459"/>
            <a:ext cx="1908007" cy="3101939"/>
          </a:xfrm>
          <a:custGeom>
            <a:avLst/>
            <a:gdLst>
              <a:gd name="connsiteX0" fmla="*/ 0 w 1320800"/>
              <a:gd name="connsiteY0" fmla="*/ 0 h 3135086"/>
              <a:gd name="connsiteX1" fmla="*/ 362857 w 1320800"/>
              <a:gd name="connsiteY1" fmla="*/ 624114 h 3135086"/>
              <a:gd name="connsiteX2" fmla="*/ 508000 w 1320800"/>
              <a:gd name="connsiteY2" fmla="*/ 2409371 h 3135086"/>
              <a:gd name="connsiteX3" fmla="*/ 1320800 w 1320800"/>
              <a:gd name="connsiteY3" fmla="*/ 3135086 h 3135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20800" h="3135086">
                <a:moveTo>
                  <a:pt x="0" y="0"/>
                </a:moveTo>
                <a:cubicBezTo>
                  <a:pt x="139095" y="111276"/>
                  <a:pt x="278190" y="222552"/>
                  <a:pt x="362857" y="624114"/>
                </a:cubicBezTo>
                <a:cubicBezTo>
                  <a:pt x="447524" y="1025676"/>
                  <a:pt x="348343" y="1990876"/>
                  <a:pt x="508000" y="2409371"/>
                </a:cubicBezTo>
                <a:cubicBezTo>
                  <a:pt x="667657" y="2827866"/>
                  <a:pt x="994228" y="2981476"/>
                  <a:pt x="1320800" y="3135086"/>
                </a:cubicBezTo>
              </a:path>
            </a:pathLst>
          </a:custGeom>
          <a:noFill/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2" name="文字方塊 101"/>
          <p:cNvSpPr txBox="1"/>
          <p:nvPr/>
        </p:nvSpPr>
        <p:spPr>
          <a:xfrm>
            <a:off x="8332246" y="5322284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err="1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TW" sz="2400" baseline="30000" err="1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TW" sz="2400" baseline="30000">
                <a:latin typeface="Times New Roman" panose="02020603050405020304" pitchFamily="18" charset="0"/>
                <a:cs typeface="Times New Roman" panose="02020603050405020304" pitchFamily="18" charset="0"/>
              </a:rPr>
              <a:t>+1</a:t>
            </a:r>
            <a:endParaRPr lang="zh-TW" altLang="en-US" sz="24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0481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8" grpId="0" animBg="1"/>
      <p:bldP spid="249" grpId="0" animBg="1"/>
      <p:bldP spid="251" grpId="0" animBg="1"/>
      <p:bldP spid="253" grpId="0" animBg="1"/>
      <p:bldP spid="254" grpId="0" animBg="1"/>
      <p:bldP spid="256" grpId="0" animBg="1"/>
      <p:bldP spid="262" grpId="0" animBg="1"/>
      <p:bldP spid="264" grpId="0" animBg="1"/>
      <p:bldP spid="265" grpId="0"/>
      <p:bldP spid="271" grpId="0" animBg="1"/>
      <p:bldP spid="272" grpId="0" animBg="1"/>
      <p:bldP spid="273" grpId="0" animBg="1"/>
      <p:bldP spid="274" grpId="0" animBg="1"/>
      <p:bldP spid="275" grpId="0" animBg="1"/>
      <p:bldP spid="285" grpId="0" animBg="1"/>
      <p:bldP spid="286" grpId="0" animBg="1"/>
      <p:bldP spid="93" grpId="0"/>
      <p:bldP spid="94" grpId="0"/>
      <p:bldP spid="95" grpId="0"/>
      <p:bldP spid="99" grpId="0" animBg="1"/>
      <p:bldP spid="10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矩形 38"/>
          <p:cNvSpPr/>
          <p:nvPr/>
        </p:nvSpPr>
        <p:spPr>
          <a:xfrm>
            <a:off x="3627577" y="2379784"/>
            <a:ext cx="720000" cy="36877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文字方塊 39"/>
          <p:cNvSpPr txBox="1"/>
          <p:nvPr/>
        </p:nvSpPr>
        <p:spPr>
          <a:xfrm>
            <a:off x="3550081" y="2347656"/>
            <a:ext cx="907572" cy="46166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TW" sz="2400" baseline="30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t-1</a:t>
            </a:r>
            <a:endParaRPr lang="zh-TW" altLang="en-US" sz="2400" baseline="30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GRU</a:t>
            </a:r>
            <a:endParaRPr lang="zh-TW" altLang="en-US" dirty="0"/>
          </a:p>
        </p:txBody>
      </p:sp>
      <p:sp>
        <p:nvSpPr>
          <p:cNvPr id="8" name="矩形 7"/>
          <p:cNvSpPr/>
          <p:nvPr/>
        </p:nvSpPr>
        <p:spPr>
          <a:xfrm>
            <a:off x="4518949" y="4686852"/>
            <a:ext cx="72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endParaRPr lang="zh-TW" altLang="en-US" sz="24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5778823" y="4719875"/>
            <a:ext cx="72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endParaRPr lang="zh-TW" altLang="en-US" sz="24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2" name="群組 31"/>
          <p:cNvGrpSpPr/>
          <p:nvPr/>
        </p:nvGrpSpPr>
        <p:grpSpPr>
          <a:xfrm>
            <a:off x="7074235" y="1033585"/>
            <a:ext cx="907572" cy="461665"/>
            <a:chOff x="3326306" y="1395097"/>
            <a:chExt cx="907572" cy="461665"/>
          </a:xfrm>
        </p:grpSpPr>
        <p:sp>
          <p:nvSpPr>
            <p:cNvPr id="23" name="矩形 22"/>
            <p:cNvSpPr/>
            <p:nvPr/>
          </p:nvSpPr>
          <p:spPr>
            <a:xfrm>
              <a:off x="3407878" y="1409486"/>
              <a:ext cx="720000" cy="432000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" name="文字方塊 23"/>
            <p:cNvSpPr txBox="1"/>
            <p:nvPr/>
          </p:nvSpPr>
          <p:spPr>
            <a:xfrm>
              <a:off x="3326306" y="1395097"/>
              <a:ext cx="9075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  <a:r>
                <a:rPr lang="en-US" altLang="zh-TW" sz="2400" baseline="300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</a:t>
              </a:r>
              <a:endParaRPr lang="zh-TW" altLang="en-US" sz="2400" baseline="30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25" name="直線單箭頭接點 24"/>
          <p:cNvCxnSpPr>
            <a:cxnSpLocks/>
          </p:cNvCxnSpPr>
          <p:nvPr/>
        </p:nvCxnSpPr>
        <p:spPr>
          <a:xfrm flipH="1" flipV="1">
            <a:off x="4852473" y="3433551"/>
            <a:ext cx="0" cy="123018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/>
          <p:cNvCxnSpPr>
            <a:cxnSpLocks/>
            <a:endCxn id="118" idx="2"/>
          </p:cNvCxnSpPr>
          <p:nvPr/>
        </p:nvCxnSpPr>
        <p:spPr>
          <a:xfrm flipV="1">
            <a:off x="4335810" y="2570254"/>
            <a:ext cx="1591169" cy="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向下箭號 161"/>
          <p:cNvSpPr/>
          <p:nvPr/>
        </p:nvSpPr>
        <p:spPr>
          <a:xfrm flipV="1">
            <a:off x="7316439" y="1553134"/>
            <a:ext cx="438150" cy="748396"/>
          </a:xfrm>
          <a:prstGeom prst="down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向下箭號 165"/>
          <p:cNvSpPr/>
          <p:nvPr/>
        </p:nvSpPr>
        <p:spPr>
          <a:xfrm rot="18993628" flipV="1">
            <a:off x="4942948" y="5087568"/>
            <a:ext cx="438150" cy="872768"/>
          </a:xfrm>
          <a:prstGeom prst="down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手繪多邊形 4"/>
          <p:cNvSpPr/>
          <p:nvPr/>
        </p:nvSpPr>
        <p:spPr>
          <a:xfrm>
            <a:off x="4368543" y="2580725"/>
            <a:ext cx="435428" cy="378302"/>
          </a:xfrm>
          <a:custGeom>
            <a:avLst/>
            <a:gdLst>
              <a:gd name="connsiteX0" fmla="*/ 0 w 435428"/>
              <a:gd name="connsiteY0" fmla="*/ 931 h 378302"/>
              <a:gd name="connsiteX1" fmla="*/ 290286 w 435428"/>
              <a:gd name="connsiteY1" fmla="*/ 58988 h 378302"/>
              <a:gd name="connsiteX2" fmla="*/ 435428 w 435428"/>
              <a:gd name="connsiteY2" fmla="*/ 378302 h 378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5428" h="378302">
                <a:moveTo>
                  <a:pt x="0" y="931"/>
                </a:moveTo>
                <a:cubicBezTo>
                  <a:pt x="108857" y="-1488"/>
                  <a:pt x="217715" y="-3907"/>
                  <a:pt x="290286" y="58988"/>
                </a:cubicBezTo>
                <a:cubicBezTo>
                  <a:pt x="362857" y="121883"/>
                  <a:pt x="399142" y="250092"/>
                  <a:pt x="435428" y="378302"/>
                </a:cubicBezTo>
              </a:path>
            </a:pathLst>
          </a:custGeom>
          <a:noFill/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1" name="直線單箭頭接點 80"/>
          <p:cNvCxnSpPr>
            <a:cxnSpLocks/>
          </p:cNvCxnSpPr>
          <p:nvPr/>
        </p:nvCxnSpPr>
        <p:spPr>
          <a:xfrm flipV="1">
            <a:off x="7510106" y="3907932"/>
            <a:ext cx="0" cy="92639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群組 13"/>
          <p:cNvGrpSpPr/>
          <p:nvPr/>
        </p:nvGrpSpPr>
        <p:grpSpPr>
          <a:xfrm>
            <a:off x="4739635" y="5896672"/>
            <a:ext cx="1720252" cy="480851"/>
            <a:chOff x="4853681" y="5907782"/>
            <a:chExt cx="1720252" cy="480851"/>
          </a:xfrm>
        </p:grpSpPr>
        <p:grpSp>
          <p:nvGrpSpPr>
            <p:cNvPr id="4" name="群組 3"/>
            <p:cNvGrpSpPr/>
            <p:nvPr/>
          </p:nvGrpSpPr>
          <p:grpSpPr>
            <a:xfrm>
              <a:off x="5666361" y="5926968"/>
              <a:ext cx="907572" cy="461665"/>
              <a:chOff x="4765592" y="6396335"/>
              <a:chExt cx="907572" cy="461665"/>
            </a:xfrm>
          </p:grpSpPr>
          <p:sp>
            <p:nvSpPr>
              <p:cNvPr id="5" name="矩形 4"/>
              <p:cNvSpPr/>
              <p:nvPr/>
            </p:nvSpPr>
            <p:spPr>
              <a:xfrm>
                <a:off x="4823114" y="6442783"/>
                <a:ext cx="720000" cy="368770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" name="文字方塊 5"/>
              <p:cNvSpPr txBox="1"/>
              <p:nvPr/>
            </p:nvSpPr>
            <p:spPr>
              <a:xfrm>
                <a:off x="4765592" y="6396335"/>
                <a:ext cx="90757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altLang="zh-TW" sz="2400" baseline="30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endParaRPr lang="zh-TW" altLang="en-US" sz="2400" baseline="30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98" name="矩形 97"/>
            <p:cNvSpPr/>
            <p:nvPr/>
          </p:nvSpPr>
          <p:spPr>
            <a:xfrm>
              <a:off x="4913487" y="5954231"/>
              <a:ext cx="720000" cy="368770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9" name="文字方塊 98"/>
            <p:cNvSpPr txBox="1"/>
            <p:nvPr/>
          </p:nvSpPr>
          <p:spPr>
            <a:xfrm>
              <a:off x="4853681" y="5907782"/>
              <a:ext cx="907572" cy="461665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</a:t>
              </a:r>
              <a:r>
                <a:rPr lang="en-US" altLang="zh-TW" sz="2400" baseline="30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t-1</a:t>
              </a:r>
              <a:endParaRPr lang="zh-TW" altLang="en-US" sz="2400" baseline="30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105" name="直線單箭頭接點 104"/>
          <p:cNvCxnSpPr>
            <a:cxnSpLocks/>
          </p:cNvCxnSpPr>
          <p:nvPr/>
        </p:nvCxnSpPr>
        <p:spPr>
          <a:xfrm flipV="1">
            <a:off x="4033253" y="2814674"/>
            <a:ext cx="0" cy="3323941"/>
          </a:xfrm>
          <a:prstGeom prst="straightConnector1">
            <a:avLst/>
          </a:prstGeom>
          <a:ln w="57150">
            <a:solidFill>
              <a:schemeClr val="tx1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986" y="1607763"/>
            <a:ext cx="1927419" cy="1722631"/>
          </a:xfrm>
          <a:prstGeom prst="rect">
            <a:avLst/>
          </a:prstGeom>
        </p:spPr>
      </p:pic>
      <p:sp>
        <p:nvSpPr>
          <p:cNvPr id="83" name="矩形 82"/>
          <p:cNvSpPr/>
          <p:nvPr/>
        </p:nvSpPr>
        <p:spPr>
          <a:xfrm>
            <a:off x="7175514" y="4726826"/>
            <a:ext cx="72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h'</a:t>
            </a:r>
            <a:endParaRPr lang="zh-TW" altLang="en-US" sz="24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4" name="直線單箭頭接點 83"/>
          <p:cNvCxnSpPr>
            <a:cxnSpLocks/>
          </p:cNvCxnSpPr>
          <p:nvPr/>
        </p:nvCxnSpPr>
        <p:spPr>
          <a:xfrm flipV="1">
            <a:off x="4059536" y="6145819"/>
            <a:ext cx="691080" cy="0"/>
          </a:xfrm>
          <a:prstGeom prst="straightConnector1">
            <a:avLst/>
          </a:prstGeom>
          <a:ln w="571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5" name="群組 84"/>
          <p:cNvGrpSpPr/>
          <p:nvPr/>
        </p:nvGrpSpPr>
        <p:grpSpPr>
          <a:xfrm>
            <a:off x="4614594" y="2967626"/>
            <a:ext cx="438150" cy="438150"/>
            <a:chOff x="6656524" y="2699227"/>
            <a:chExt cx="438150" cy="438150"/>
          </a:xfrm>
        </p:grpSpPr>
        <p:sp>
          <p:nvSpPr>
            <p:cNvPr id="86" name="橢圓 85"/>
            <p:cNvSpPr/>
            <p:nvPr/>
          </p:nvSpPr>
          <p:spPr>
            <a:xfrm>
              <a:off x="6656524" y="2699227"/>
              <a:ext cx="438150" cy="43815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7" name="文字方塊 86"/>
                <p:cNvSpPr txBox="1"/>
                <p:nvPr/>
              </p:nvSpPr>
              <p:spPr>
                <a:xfrm>
                  <a:off x="6710937" y="2723025"/>
                  <a:ext cx="344646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⨀</m:t>
                        </m:r>
                      </m:oMath>
                    </m:oMathPara>
                  </a14:m>
                  <a:endParaRPr lang="zh-TW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87" name="文字方塊 8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10937" y="2723025"/>
                  <a:ext cx="344646" cy="369332"/>
                </a:xfrm>
                <a:prstGeom prst="rect">
                  <a:avLst/>
                </a:prstGeom>
                <a:blipFill>
                  <a:blip r:embed="rId4"/>
                  <a:stretch>
                    <a:fillRect l="-23214" r="-25000" b="-20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8" name="群組 87"/>
          <p:cNvGrpSpPr/>
          <p:nvPr/>
        </p:nvGrpSpPr>
        <p:grpSpPr>
          <a:xfrm>
            <a:off x="7125110" y="5915858"/>
            <a:ext cx="907572" cy="461665"/>
            <a:chOff x="4765592" y="6396335"/>
            <a:chExt cx="907572" cy="461665"/>
          </a:xfrm>
        </p:grpSpPr>
        <p:sp>
          <p:nvSpPr>
            <p:cNvPr id="89" name="矩形 88"/>
            <p:cNvSpPr/>
            <p:nvPr/>
          </p:nvSpPr>
          <p:spPr>
            <a:xfrm>
              <a:off x="4823114" y="6442783"/>
              <a:ext cx="720000" cy="36877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0" name="文字方塊 89"/>
            <p:cNvSpPr txBox="1"/>
            <p:nvPr/>
          </p:nvSpPr>
          <p:spPr>
            <a:xfrm>
              <a:off x="4765592" y="6396335"/>
              <a:ext cx="9075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r>
                <a:rPr lang="en-US" altLang="zh-TW" sz="2400" baseline="30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t</a:t>
              </a:r>
              <a:endParaRPr lang="zh-TW" altLang="en-US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91" name="向下箭號 162"/>
          <p:cNvSpPr/>
          <p:nvPr/>
        </p:nvSpPr>
        <p:spPr>
          <a:xfrm flipV="1">
            <a:off x="7308946" y="5274595"/>
            <a:ext cx="438150" cy="550705"/>
          </a:xfrm>
          <a:prstGeom prst="down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2" name="向下箭號 162"/>
          <p:cNvSpPr/>
          <p:nvPr/>
        </p:nvSpPr>
        <p:spPr>
          <a:xfrm rot="7262412" flipV="1">
            <a:off x="5921523" y="2770685"/>
            <a:ext cx="438150" cy="2421714"/>
          </a:xfrm>
          <a:prstGeom prst="down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5" name="直線單箭頭接點 114"/>
          <p:cNvCxnSpPr>
            <a:cxnSpLocks/>
            <a:endCxn id="119" idx="2"/>
          </p:cNvCxnSpPr>
          <p:nvPr/>
        </p:nvCxnSpPr>
        <p:spPr>
          <a:xfrm flipV="1">
            <a:off x="6120147" y="2744309"/>
            <a:ext cx="33568" cy="195946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直線單箭頭接點 115"/>
          <p:cNvCxnSpPr>
            <a:cxnSpLocks/>
          </p:cNvCxnSpPr>
          <p:nvPr/>
        </p:nvCxnSpPr>
        <p:spPr>
          <a:xfrm>
            <a:off x="6168650" y="3676496"/>
            <a:ext cx="1068342" cy="899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7" name="群組 116"/>
          <p:cNvGrpSpPr/>
          <p:nvPr/>
        </p:nvGrpSpPr>
        <p:grpSpPr>
          <a:xfrm>
            <a:off x="5926979" y="2351179"/>
            <a:ext cx="438150" cy="438150"/>
            <a:chOff x="6656524" y="2699227"/>
            <a:chExt cx="438150" cy="438150"/>
          </a:xfrm>
        </p:grpSpPr>
        <p:sp>
          <p:nvSpPr>
            <p:cNvPr id="118" name="橢圓 117"/>
            <p:cNvSpPr/>
            <p:nvPr/>
          </p:nvSpPr>
          <p:spPr>
            <a:xfrm>
              <a:off x="6656524" y="2699227"/>
              <a:ext cx="438150" cy="43815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9" name="文字方塊 118"/>
                <p:cNvSpPr txBox="1"/>
                <p:nvPr/>
              </p:nvSpPr>
              <p:spPr>
                <a:xfrm>
                  <a:off x="6710937" y="2723025"/>
                  <a:ext cx="344646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⨀</m:t>
                        </m:r>
                      </m:oMath>
                    </m:oMathPara>
                  </a14:m>
                  <a:endParaRPr lang="zh-TW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19" name="文字方塊 1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10937" y="2723025"/>
                  <a:ext cx="344646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21053" r="-24561" b="-20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0" name="群組 119"/>
          <p:cNvGrpSpPr/>
          <p:nvPr/>
        </p:nvGrpSpPr>
        <p:grpSpPr>
          <a:xfrm>
            <a:off x="7291031" y="3445312"/>
            <a:ext cx="438150" cy="438150"/>
            <a:chOff x="6656524" y="2699227"/>
            <a:chExt cx="438150" cy="438150"/>
          </a:xfrm>
        </p:grpSpPr>
        <p:sp>
          <p:nvSpPr>
            <p:cNvPr id="121" name="橢圓 120"/>
            <p:cNvSpPr/>
            <p:nvPr/>
          </p:nvSpPr>
          <p:spPr>
            <a:xfrm>
              <a:off x="6656524" y="2699227"/>
              <a:ext cx="438150" cy="43815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2" name="文字方塊 121"/>
                <p:cNvSpPr txBox="1"/>
                <p:nvPr/>
              </p:nvSpPr>
              <p:spPr>
                <a:xfrm>
                  <a:off x="6710937" y="2723025"/>
                  <a:ext cx="344646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⨀</m:t>
                        </m:r>
                      </m:oMath>
                    </m:oMathPara>
                  </a14:m>
                  <a:endParaRPr lang="zh-TW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22" name="文字方塊 12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10937" y="2723025"/>
                  <a:ext cx="344646" cy="369332"/>
                </a:xfrm>
                <a:prstGeom prst="rect">
                  <a:avLst/>
                </a:prstGeom>
                <a:blipFill>
                  <a:blip r:embed="rId6"/>
                  <a:stretch>
                    <a:fillRect l="-23214" r="-25000" b="-1967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9" name="文字方塊 28"/>
          <p:cNvSpPr txBox="1"/>
          <p:nvPr/>
        </p:nvSpPr>
        <p:spPr>
          <a:xfrm>
            <a:off x="6621629" y="3198250"/>
            <a:ext cx="7056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1-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23" name="群組 122"/>
          <p:cNvGrpSpPr/>
          <p:nvPr/>
        </p:nvGrpSpPr>
        <p:grpSpPr>
          <a:xfrm>
            <a:off x="7294279" y="2359414"/>
            <a:ext cx="438150" cy="438150"/>
            <a:chOff x="6656524" y="2699227"/>
            <a:chExt cx="438150" cy="438150"/>
          </a:xfrm>
        </p:grpSpPr>
        <p:sp>
          <p:nvSpPr>
            <p:cNvPr id="124" name="橢圓 123"/>
            <p:cNvSpPr/>
            <p:nvPr/>
          </p:nvSpPr>
          <p:spPr>
            <a:xfrm>
              <a:off x="6656524" y="2699227"/>
              <a:ext cx="438150" cy="438150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5" name="文字方塊 124"/>
                <p:cNvSpPr txBox="1"/>
                <p:nvPr/>
              </p:nvSpPr>
              <p:spPr>
                <a:xfrm>
                  <a:off x="6766595" y="2808578"/>
                  <a:ext cx="28854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TW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＋</m:t>
                        </m:r>
                      </m:oMath>
                    </m:oMathPara>
                  </a14:m>
                  <a:endParaRPr lang="zh-TW" alt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25" name="文字方塊 12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66595" y="2808578"/>
                  <a:ext cx="288541" cy="276999"/>
                </a:xfrm>
                <a:prstGeom prst="rect">
                  <a:avLst/>
                </a:prstGeom>
                <a:blipFill>
                  <a:blip r:embed="rId7"/>
                  <a:stretch>
                    <a:fillRect l="-21277" r="-23404" b="-1555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93" name="直線單箭頭接點 92"/>
          <p:cNvCxnSpPr>
            <a:cxnSpLocks/>
            <a:stCxn id="90" idx="1"/>
          </p:cNvCxnSpPr>
          <p:nvPr/>
        </p:nvCxnSpPr>
        <p:spPr>
          <a:xfrm flipH="1">
            <a:off x="6349900" y="6146691"/>
            <a:ext cx="775210" cy="4866"/>
          </a:xfrm>
          <a:prstGeom prst="straightConnector1">
            <a:avLst/>
          </a:prstGeom>
          <a:ln w="571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向下箭號 165"/>
          <p:cNvSpPr/>
          <p:nvPr/>
        </p:nvSpPr>
        <p:spPr>
          <a:xfrm rot="2321610" flipV="1">
            <a:off x="5701334" y="5104334"/>
            <a:ext cx="438150" cy="820692"/>
          </a:xfrm>
          <a:prstGeom prst="down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1" name="直線單箭頭接點 100"/>
          <p:cNvCxnSpPr>
            <a:cxnSpLocks/>
          </p:cNvCxnSpPr>
          <p:nvPr/>
        </p:nvCxnSpPr>
        <p:spPr>
          <a:xfrm>
            <a:off x="6419437" y="2580725"/>
            <a:ext cx="84662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線單箭頭接點 101"/>
          <p:cNvCxnSpPr>
            <a:cxnSpLocks/>
          </p:cNvCxnSpPr>
          <p:nvPr/>
        </p:nvCxnSpPr>
        <p:spPr>
          <a:xfrm flipV="1">
            <a:off x="7498694" y="2811956"/>
            <a:ext cx="0" cy="60191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群組 34"/>
          <p:cNvGrpSpPr/>
          <p:nvPr/>
        </p:nvGrpSpPr>
        <p:grpSpPr>
          <a:xfrm>
            <a:off x="7775957" y="2335777"/>
            <a:ext cx="1368043" cy="461665"/>
            <a:chOff x="7775957" y="2350291"/>
            <a:chExt cx="1368043" cy="461665"/>
          </a:xfrm>
        </p:grpSpPr>
        <p:grpSp>
          <p:nvGrpSpPr>
            <p:cNvPr id="96" name="群組 95"/>
            <p:cNvGrpSpPr/>
            <p:nvPr/>
          </p:nvGrpSpPr>
          <p:grpSpPr>
            <a:xfrm>
              <a:off x="8236428" y="2350291"/>
              <a:ext cx="907572" cy="461665"/>
              <a:chOff x="4440136" y="3005198"/>
              <a:chExt cx="907572" cy="461665"/>
            </a:xfrm>
          </p:grpSpPr>
          <p:sp>
            <p:nvSpPr>
              <p:cNvPr id="94" name="矩形 93"/>
              <p:cNvSpPr/>
              <p:nvPr/>
            </p:nvSpPr>
            <p:spPr>
              <a:xfrm>
                <a:off x="4488246" y="3051646"/>
                <a:ext cx="720000" cy="368770"/>
              </a:xfrm>
              <a:prstGeom prst="rect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5" name="文字方塊 94"/>
              <p:cNvSpPr txBox="1"/>
              <p:nvPr/>
            </p:nvSpPr>
            <p:spPr>
              <a:xfrm>
                <a:off x="4440136" y="3005198"/>
                <a:ext cx="907572" cy="46166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 err="1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</a:t>
                </a:r>
                <a:r>
                  <a:rPr lang="en-US" altLang="zh-TW" sz="2400" baseline="30000" dirty="0" err="1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endParaRPr lang="zh-TW" altLang="en-US" sz="2400" baseline="30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104" name="直線單箭頭接點 103"/>
            <p:cNvCxnSpPr>
              <a:cxnSpLocks/>
            </p:cNvCxnSpPr>
            <p:nvPr/>
          </p:nvCxnSpPr>
          <p:spPr>
            <a:xfrm>
              <a:off x="7775957" y="2607264"/>
              <a:ext cx="51345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矩形 35"/>
          <p:cNvSpPr/>
          <p:nvPr/>
        </p:nvSpPr>
        <p:spPr>
          <a:xfrm>
            <a:off x="4049175" y="4248366"/>
            <a:ext cx="76495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reset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8" name="矩形 107"/>
          <p:cNvSpPr/>
          <p:nvPr/>
        </p:nvSpPr>
        <p:spPr>
          <a:xfrm>
            <a:off x="5100997" y="4264116"/>
            <a:ext cx="100380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update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文字方塊 108"/>
              <p:cNvSpPr txBox="1"/>
              <p:nvPr/>
            </p:nvSpPr>
            <p:spPr>
              <a:xfrm>
                <a:off x="2445579" y="1006681"/>
                <a:ext cx="422436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80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80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zh-TW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⨀</m:t>
                      </m:r>
                      <m:sSup>
                        <m:sSupPr>
                          <m:ctrlPr>
                            <a:rPr lang="en-US" altLang="zh-TW" sz="28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altLang="zh-TW" sz="280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altLang="zh-TW" sz="280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altLang="zh-TW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⨀</m:t>
                      </m:r>
                      <m:sSup>
                        <m:sSupPr>
                          <m:ctrlPr>
                            <a:rPr lang="en-US" altLang="zh-TW" sz="28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zh-TW" alt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9" name="文字方塊 10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5579" y="1006681"/>
                <a:ext cx="4224362" cy="43088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群組 9">
            <a:extLst>
              <a:ext uri="{FF2B5EF4-FFF2-40B4-BE49-F238E27FC236}">
                <a16:creationId xmlns:a16="http://schemas.microsoft.com/office/drawing/2014/main" xmlns="" id="{B99EDC76-06CF-40A4-BDF0-893DAEE9C6B9}"/>
              </a:ext>
            </a:extLst>
          </p:cNvPr>
          <p:cNvGrpSpPr/>
          <p:nvPr/>
        </p:nvGrpSpPr>
        <p:grpSpPr>
          <a:xfrm>
            <a:off x="441903" y="3256427"/>
            <a:ext cx="3445367" cy="3155791"/>
            <a:chOff x="441903" y="3256427"/>
            <a:chExt cx="3445367" cy="3155791"/>
          </a:xfrm>
        </p:grpSpPr>
        <p:pic>
          <p:nvPicPr>
            <p:cNvPr id="9" name="圖片 8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1903" y="3256427"/>
              <a:ext cx="3445367" cy="3155791"/>
            </a:xfrm>
            <a:prstGeom prst="rect">
              <a:avLst/>
            </a:prstGeom>
          </p:spPr>
        </p:pic>
        <p:sp>
          <p:nvSpPr>
            <p:cNvPr id="7" name="矩形 6">
              <a:extLst>
                <a:ext uri="{FF2B5EF4-FFF2-40B4-BE49-F238E27FC236}">
                  <a16:creationId xmlns:a16="http://schemas.microsoft.com/office/drawing/2014/main" xmlns="" id="{260A3714-D1F2-48A8-A24B-B2A5F398AAE7}"/>
                </a:ext>
              </a:extLst>
            </p:cNvPr>
            <p:cNvSpPr/>
            <p:nvPr/>
          </p:nvSpPr>
          <p:spPr>
            <a:xfrm>
              <a:off x="2222500" y="4302216"/>
              <a:ext cx="393700" cy="2697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05490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0" grpId="0"/>
      <p:bldP spid="8" grpId="0" animBg="1"/>
      <p:bldP spid="13" grpId="0" animBg="1"/>
      <p:bldP spid="30" grpId="0" animBg="1"/>
      <p:bldP spid="33" grpId="0" animBg="1"/>
      <p:bldP spid="45" grpId="0" animBg="1"/>
      <p:bldP spid="83" grpId="0" animBg="1"/>
      <p:bldP spid="91" grpId="0" animBg="1"/>
      <p:bldP spid="92" grpId="0" animBg="1"/>
      <p:bldP spid="29" grpId="0"/>
      <p:bldP spid="100" grpId="0" animBg="1"/>
      <p:bldP spid="36" grpId="0"/>
      <p:bldP spid="108" grpId="0"/>
      <p:bldP spid="10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LSTM: A Search Space Odyssey </a:t>
            </a:r>
            <a:endParaRPr lang="zh-CN" altLang="en-US" dirty="0"/>
          </a:p>
        </p:txBody>
      </p:sp>
      <p:pic>
        <p:nvPicPr>
          <p:cNvPr id="8" name="圖片 3">
            <a:extLst>
              <a:ext uri="{FF2B5EF4-FFF2-40B4-BE49-F238E27FC236}">
                <a16:creationId xmlns:a16="http://schemas.microsoft.com/office/drawing/2014/main" xmlns="" id="{B6A6BA75-AEC0-4A62-8B36-DEB3FEAAF6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89344" y="930275"/>
            <a:ext cx="5555787" cy="5522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726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332" y="2203871"/>
            <a:ext cx="3743325" cy="2505075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1206" y="1222888"/>
            <a:ext cx="4333875" cy="3733800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518332" y="4892702"/>
            <a:ext cx="828674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Standard LSTM works well</a:t>
            </a:r>
          </a:p>
          <a:p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Simply LSTM: coupling input and forget gate, removing peephole</a:t>
            </a:r>
          </a:p>
          <a:p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Forget gate is critical for performance</a:t>
            </a:r>
          </a:p>
          <a:p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 gate activation function is critical</a:t>
            </a:r>
            <a:endPara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LSTM: A Search Space Odyssey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03801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Nested LSTM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DD9482A-3D2D-4244-B45B-4D0BCC81DD2A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15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AutoShape 2" descr="lstm vs nlstm">
            <a:hlinkClick r:id="rId2"/>
          </p:cNvPr>
          <p:cNvSpPr>
            <a:spLocks noChangeAspect="1" noChangeArrowheads="1"/>
          </p:cNvSpPr>
          <p:nvPr/>
        </p:nvSpPr>
        <p:spPr bwMode="auto">
          <a:xfrm>
            <a:off x="13493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" name="AutoShape 4" descr="lstm vs nlstm"/>
          <p:cNvSpPr>
            <a:spLocks noGrp="1" noChangeAspect="1" noChangeArrowheads="1"/>
          </p:cNvSpPr>
          <p:nvPr>
            <p:ph idx="1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700808"/>
            <a:ext cx="7308304" cy="38679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xmlns="" id="{059A76D7-E4B8-436B-BD2D-B171C30D136B}"/>
              </a:ext>
            </a:extLst>
          </p:cNvPr>
          <p:cNvSpPr/>
          <p:nvPr/>
        </p:nvSpPr>
        <p:spPr>
          <a:xfrm>
            <a:off x="566738" y="6200049"/>
            <a:ext cx="566974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rgbClr val="222222"/>
                </a:solidFill>
                <a:latin typeface="Arial" panose="020B0604020202020204" pitchFamily="34" charset="0"/>
              </a:rPr>
              <a:t>Moniz J R A, Krueger D. Nested </a:t>
            </a:r>
            <a:r>
              <a:rPr lang="en-US" altLang="zh-CN" sz="1200" dirty="0" err="1">
                <a:solidFill>
                  <a:srgbClr val="222222"/>
                </a:solidFill>
                <a:latin typeface="Arial" panose="020B0604020202020204" pitchFamily="34" charset="0"/>
              </a:rPr>
              <a:t>lstms</a:t>
            </a:r>
            <a:r>
              <a:rPr lang="en-US" altLang="zh-CN" sz="1200" dirty="0">
                <a:solidFill>
                  <a:srgbClr val="222222"/>
                </a:solidFill>
                <a:latin typeface="Arial" panose="020B0604020202020204" pitchFamily="34" charset="0"/>
              </a:rPr>
              <a:t>[J]. </a:t>
            </a:r>
            <a:r>
              <a:rPr lang="en-US" altLang="zh-CN" sz="1200" dirty="0" err="1">
                <a:solidFill>
                  <a:srgbClr val="222222"/>
                </a:solidFill>
                <a:latin typeface="Arial" panose="020B0604020202020204" pitchFamily="34" charset="0"/>
              </a:rPr>
              <a:t>arXiv</a:t>
            </a:r>
            <a:r>
              <a:rPr lang="en-US" altLang="zh-CN" sz="1200" dirty="0">
                <a:solidFill>
                  <a:srgbClr val="222222"/>
                </a:solidFill>
                <a:latin typeface="Arial" panose="020B0604020202020204" pitchFamily="34" charset="0"/>
              </a:rPr>
              <a:t> preprint arXiv:1801.10308, 2018.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044454111"/>
      </p:ext>
    </p:extLst>
  </p:cSld>
  <p:clrMapOvr>
    <a:masterClrMapping/>
  </p:clrMapOvr>
  <p:transition spd="slow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cap="none" dirty="0" err="1"/>
              <a:t>RNN</a:t>
            </a:r>
            <a:r>
              <a:rPr lang="en-US" altLang="zh-CN" cap="none" dirty="0"/>
              <a:t> for NLP</a:t>
            </a:r>
            <a:endParaRPr lang="zh-CN" altLang="en-US" cap="none" dirty="0"/>
          </a:p>
        </p:txBody>
      </p:sp>
      <p:sp>
        <p:nvSpPr>
          <p:cNvPr id="7" name="文本占位符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294967295"/>
          </p:nvPr>
        </p:nvSpPr>
        <p:spPr>
          <a:xfrm>
            <a:off x="7162800" y="6597650"/>
            <a:ext cx="1981200" cy="195263"/>
          </a:xfrm>
        </p:spPr>
        <p:txBody>
          <a:bodyPr/>
          <a:lstStyle/>
          <a:p>
            <a:pPr>
              <a:defRPr/>
            </a:pPr>
            <a:fld id="{2DD9482A-3D2D-4244-B45B-4D0BCC81DD2A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16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2339727"/>
      </p:ext>
    </p:extLst>
  </p:cSld>
  <p:clrMapOvr>
    <a:masterClrMapping/>
  </p:clrMapOvr>
  <p:transition spd="slow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NLP is full of sequential data</a:t>
            </a:r>
          </a:p>
          <a:p>
            <a:pPr lvl="1"/>
            <a:r>
              <a:rPr lang="en-US" altLang="zh-CN" dirty="0"/>
              <a:t>Words in sentences</a:t>
            </a:r>
          </a:p>
          <a:p>
            <a:pPr lvl="1"/>
            <a:r>
              <a:rPr lang="en-US" altLang="zh-CN" dirty="0"/>
              <a:t>Characters in words</a:t>
            </a:r>
          </a:p>
          <a:p>
            <a:pPr lvl="1"/>
            <a:r>
              <a:rPr lang="en-US" altLang="zh-CN" dirty="0"/>
              <a:t>Sentences in discourse</a:t>
            </a:r>
          </a:p>
          <a:p>
            <a:pPr lvl="1"/>
            <a:r>
              <a:rPr lang="en-US" altLang="zh-CN" dirty="0"/>
              <a:t>…</a:t>
            </a:r>
          </a:p>
          <a:p>
            <a:r>
              <a:rPr lang="en-US" altLang="zh-CN" dirty="0"/>
              <a:t>RNNs is good at capturing long-distance dependencies. E.g.,</a:t>
            </a:r>
          </a:p>
          <a:p>
            <a:pPr marL="0" indent="0">
              <a:buNone/>
            </a:pPr>
            <a:r>
              <a:rPr lang="en-US" altLang="zh-CN" dirty="0"/>
              <a:t>1. Agreement in number, gender, etc.</a:t>
            </a:r>
          </a:p>
          <a:p>
            <a:pPr lvl="1"/>
            <a:r>
              <a:rPr lang="en-US" altLang="zh-CN" b="1" dirty="0"/>
              <a:t>He</a:t>
            </a:r>
            <a:r>
              <a:rPr lang="en-US" altLang="zh-CN" dirty="0"/>
              <a:t> does not have very much confidence in </a:t>
            </a:r>
            <a:r>
              <a:rPr lang="en-US" altLang="zh-CN" b="1" dirty="0"/>
              <a:t>himself</a:t>
            </a:r>
            <a:r>
              <a:rPr lang="en-US" altLang="zh-CN" dirty="0"/>
              <a:t>.</a:t>
            </a:r>
          </a:p>
          <a:p>
            <a:pPr lvl="1"/>
            <a:r>
              <a:rPr lang="en-US" altLang="zh-CN" b="1" dirty="0"/>
              <a:t>She</a:t>
            </a:r>
            <a:r>
              <a:rPr lang="en-US" altLang="zh-CN" dirty="0"/>
              <a:t> does not have very much confidence in </a:t>
            </a:r>
            <a:r>
              <a:rPr lang="en-US" altLang="zh-CN" b="1" dirty="0"/>
              <a:t>herself</a:t>
            </a:r>
            <a:r>
              <a:rPr lang="en-US" altLang="zh-CN" dirty="0"/>
              <a:t>.</a:t>
            </a:r>
          </a:p>
          <a:p>
            <a:pPr marL="0" indent="0">
              <a:buNone/>
            </a:pPr>
            <a:r>
              <a:rPr lang="en-US" altLang="zh-CN" dirty="0"/>
              <a:t>2. </a:t>
            </a:r>
            <a:r>
              <a:rPr lang="en-US" altLang="zh-CN" dirty="0" err="1"/>
              <a:t>Selectional</a:t>
            </a:r>
            <a:r>
              <a:rPr lang="en-US" altLang="zh-CN" dirty="0"/>
              <a:t> preference</a:t>
            </a:r>
          </a:p>
          <a:p>
            <a:pPr lvl="1"/>
            <a:r>
              <a:rPr lang="en-US" altLang="zh-CN" dirty="0"/>
              <a:t>The </a:t>
            </a:r>
            <a:r>
              <a:rPr lang="en-US" altLang="zh-CN" b="1" dirty="0"/>
              <a:t>reign</a:t>
            </a:r>
            <a:r>
              <a:rPr lang="en-US" altLang="zh-CN" dirty="0"/>
              <a:t> has lasted as long as the life of the </a:t>
            </a:r>
            <a:r>
              <a:rPr lang="en-US" altLang="zh-CN" b="1" dirty="0"/>
              <a:t>queen</a:t>
            </a:r>
            <a:r>
              <a:rPr lang="en-US" altLang="zh-CN" dirty="0"/>
              <a:t>.</a:t>
            </a:r>
          </a:p>
          <a:p>
            <a:pPr lvl="1"/>
            <a:r>
              <a:rPr lang="en-US" altLang="zh-CN" dirty="0"/>
              <a:t>The </a:t>
            </a:r>
            <a:r>
              <a:rPr lang="en-US" altLang="zh-CN" b="1" dirty="0"/>
              <a:t>rain</a:t>
            </a:r>
            <a:r>
              <a:rPr lang="en-US" altLang="zh-CN" dirty="0"/>
              <a:t> has lasted as long as the life of the </a:t>
            </a:r>
            <a:r>
              <a:rPr lang="en-US" altLang="zh-CN" b="1" dirty="0"/>
              <a:t>clouds</a:t>
            </a:r>
            <a:r>
              <a:rPr lang="en-US" altLang="zh-CN" dirty="0"/>
              <a:t>.</a:t>
            </a:r>
          </a:p>
          <a:p>
            <a:pPr marL="0" indent="0">
              <a:buNone/>
            </a:pPr>
            <a:r>
              <a:rPr lang="en-US" altLang="zh-CN" dirty="0"/>
              <a:t>3. What is the referent of “it”?</a:t>
            </a:r>
          </a:p>
          <a:p>
            <a:pPr lvl="1"/>
            <a:r>
              <a:rPr lang="en-US" altLang="zh-CN" dirty="0"/>
              <a:t>The </a:t>
            </a:r>
            <a:r>
              <a:rPr lang="en-US" altLang="zh-CN" b="1" dirty="0">
                <a:solidFill>
                  <a:srgbClr val="FF0000"/>
                </a:solidFill>
              </a:rPr>
              <a:t>trophy</a:t>
            </a:r>
            <a:r>
              <a:rPr lang="en-US" altLang="zh-CN" dirty="0"/>
              <a:t> would not fit in the brown suitcase because it was too </a:t>
            </a:r>
            <a:r>
              <a:rPr lang="en-US" altLang="zh-CN" b="1" dirty="0"/>
              <a:t>big</a:t>
            </a:r>
            <a:r>
              <a:rPr lang="en-US" altLang="zh-CN" dirty="0"/>
              <a:t>.</a:t>
            </a:r>
          </a:p>
          <a:p>
            <a:pPr lvl="1"/>
            <a:r>
              <a:rPr lang="en-US" altLang="zh-CN" dirty="0"/>
              <a:t>The trophy would not fit in the brown </a:t>
            </a:r>
            <a:r>
              <a:rPr lang="en-US" altLang="zh-CN" b="1" dirty="0">
                <a:solidFill>
                  <a:srgbClr val="FF0000"/>
                </a:solidFill>
              </a:rPr>
              <a:t>suitcase</a:t>
            </a:r>
            <a:r>
              <a:rPr lang="en-US" altLang="zh-CN" dirty="0"/>
              <a:t> because it was too </a:t>
            </a:r>
            <a:r>
              <a:rPr lang="en-US" altLang="zh-CN" b="1" dirty="0"/>
              <a:t>small</a:t>
            </a:r>
            <a:r>
              <a:rPr lang="en-US" altLang="zh-CN" dirty="0"/>
              <a:t>.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Long-distance Dependencies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DD9482A-3D2D-4244-B45B-4D0BCC81DD2A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17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xmlns="" id="{DC216A72-0D30-43B7-A635-EEF5AA1EC95F}"/>
              </a:ext>
            </a:extLst>
          </p:cNvPr>
          <p:cNvSpPr/>
          <p:nvPr/>
        </p:nvSpPr>
        <p:spPr>
          <a:xfrm>
            <a:off x="1043608" y="6105243"/>
            <a:ext cx="8037512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altLang="zh-CN" sz="1100" dirty="0"/>
              <a:t>From Winograd Schema Challenge: http://commonsensereasoning.org/winograd.html</a:t>
            </a:r>
            <a:endParaRPr lang="zh-CN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805068950"/>
      </p:ext>
    </p:extLst>
  </p:cSld>
  <p:clrMapOvr>
    <a:masterClrMapping/>
  </p:clrMapOvr>
  <p:transition spd="slow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Unrolling in Time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DD9482A-3D2D-4244-B45B-4D0BCC81DD2A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18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xmlns="" id="{95A3040A-7584-4849-9AEF-6E246C5B4C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6737" y="1335690"/>
            <a:ext cx="8001000" cy="5522310"/>
          </a:xfrm>
        </p:spPr>
        <p:txBody>
          <a:bodyPr/>
          <a:lstStyle/>
          <a:p>
            <a:r>
              <a:rPr lang="en-US" altLang="zh-CN" dirty="0"/>
              <a:t>What does processing a sequence look like?</a:t>
            </a:r>
          </a:p>
          <a:p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xmlns="" id="{68D337F5-E47C-4C96-8A7C-4AB6F39147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525" y="2200275"/>
            <a:ext cx="6829425" cy="245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98024"/>
      </p:ext>
    </p:extLst>
  </p:cSld>
  <p:clrMapOvr>
    <a:masterClrMapping/>
  </p:clrMapOvr>
  <p:transition spd="slow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xmlns="" id="{D0CBA983-1164-447E-95CF-A61DA8C758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8144" y="2032118"/>
            <a:ext cx="4461899" cy="1684913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What Can RNNs Do?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Represent a sentence</a:t>
            </a:r>
          </a:p>
          <a:p>
            <a:pPr lvl="1"/>
            <a:r>
              <a:rPr lang="en-US" altLang="zh-CN" dirty="0"/>
              <a:t>Read whole sentence, make a prediction</a:t>
            </a:r>
          </a:p>
          <a:p>
            <a:pPr lvl="1"/>
            <a:r>
              <a:rPr lang="en-US" altLang="zh-CN" b="1" dirty="0"/>
              <a:t>Sentence classification (assignment 1)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Conditioned generation, Retrieval</a:t>
            </a:r>
          </a:p>
          <a:p>
            <a:pPr lvl="1"/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r>
              <a:rPr lang="en-US" altLang="zh-CN" dirty="0"/>
              <a:t>Represent a context within a sentence</a:t>
            </a:r>
          </a:p>
          <a:p>
            <a:pPr lvl="1"/>
            <a:r>
              <a:rPr lang="en-US" altLang="zh-CN" dirty="0"/>
              <a:t>Read context up until that point</a:t>
            </a:r>
          </a:p>
          <a:p>
            <a:pPr lvl="1"/>
            <a:r>
              <a:rPr lang="en-US" altLang="zh-CN" dirty="0"/>
              <a:t>Tagging, Language Modeling, Calculating Representations for Parsing, etc.</a:t>
            </a:r>
          </a:p>
          <a:p>
            <a:pPr lvl="1"/>
            <a:endParaRPr lang="en-US" altLang="zh-CN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DD9482A-3D2D-4244-B45B-4D0BCC81DD2A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19</a:t>
            </a:fld>
            <a:endParaRPr lang="en-US" altLang="zh-CN">
              <a:solidFill>
                <a:srgbClr val="000000"/>
              </a:solidFill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xmlns="" id="{38A191BB-A0A7-4084-8A98-E61611B4DF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8144" y="4669447"/>
            <a:ext cx="4461899" cy="1634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116061"/>
      </p:ext>
    </p:extLst>
  </p:cSld>
  <p:clrMapOvr>
    <a:masterClrMapping/>
  </p:clrMapOvr>
  <p:transition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70963" y="188640"/>
            <a:ext cx="8033287" cy="576064"/>
          </a:xfrm>
        </p:spPr>
        <p:txBody>
          <a:bodyPr/>
          <a:lstStyle/>
          <a:p>
            <a:r>
              <a:rPr lang="en-US" altLang="zh-TW" dirty="0"/>
              <a:t>Variants of Neural Networks</a:t>
            </a:r>
            <a:endParaRPr lang="zh-TW" altLang="en-US" dirty="0"/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/>
          </p:nvPr>
        </p:nvGraphicFramePr>
        <p:xfrm>
          <a:off x="734292" y="1080655"/>
          <a:ext cx="7467599" cy="44750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矩形 2"/>
          <p:cNvSpPr/>
          <p:nvPr/>
        </p:nvSpPr>
        <p:spPr>
          <a:xfrm>
            <a:off x="784796" y="3429000"/>
            <a:ext cx="7366589" cy="163166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xmlns="" id="{7D7342F6-80CC-4F40-AF5F-A7379161B1D3}"/>
              </a:ext>
            </a:extLst>
          </p:cNvPr>
          <p:cNvSpPr/>
          <p:nvPr/>
        </p:nvSpPr>
        <p:spPr>
          <a:xfrm>
            <a:off x="3333367" y="4404405"/>
            <a:ext cx="4572000" cy="5232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/>
            <a:r>
              <a:rPr lang="en-US" altLang="zh-TW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Neural Network with Memory</a:t>
            </a:r>
            <a:endParaRPr lang="zh-TW" altLang="en-US"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7643418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67DE029D-1AF1-4B65-9765-03C10611F3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pc="-125" dirty="0"/>
              <a:t>What </a:t>
            </a:r>
            <a:r>
              <a:rPr lang="en-US" altLang="zh-CN" spc="110" dirty="0"/>
              <a:t>can </a:t>
            </a:r>
            <a:r>
              <a:rPr lang="en-US" altLang="zh-CN" spc="-180" dirty="0"/>
              <a:t>LSTMs Lea</a:t>
            </a:r>
            <a:r>
              <a:rPr lang="en-US" altLang="zh-CN" spc="125" dirty="0"/>
              <a:t>r</a:t>
            </a:r>
            <a:r>
              <a:rPr lang="en-US" altLang="zh-CN" spc="-195" dirty="0"/>
              <a:t>n?</a:t>
            </a:r>
            <a:endParaRPr lang="zh-CN" altLang="en-US" dirty="0"/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xmlns="" id="{783F4E88-C2C1-47A2-94AB-745323A16C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09638" y="1629569"/>
            <a:ext cx="7315200" cy="4124325"/>
          </a:xfrm>
          <a:prstGeom prst="rect">
            <a:avLst/>
          </a:prstGeom>
        </p:spPr>
      </p:pic>
      <p:sp>
        <p:nvSpPr>
          <p:cNvPr id="4" name="页脚占位符 3">
            <a:extLst>
              <a:ext uri="{FF2B5EF4-FFF2-40B4-BE49-F238E27FC236}">
                <a16:creationId xmlns:a16="http://schemas.microsoft.com/office/drawing/2014/main" xmlns="" id="{484C96B9-A785-402F-A922-3825EA752B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xmlns="" id="{94F7C502-B9C3-4C84-B4A0-98A179C9E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DD9482A-3D2D-4244-B45B-4D0BCC81DD2A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20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xmlns="" id="{18C193E2-EF23-40A8-B2A0-1B952EBC5098}"/>
              </a:ext>
            </a:extLst>
          </p:cNvPr>
          <p:cNvSpPr/>
          <p:nvPr/>
        </p:nvSpPr>
        <p:spPr>
          <a:xfrm>
            <a:off x="566738" y="6156012"/>
            <a:ext cx="289502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/>
              <a:t>http://lstm.seas.harvard.edu/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218592137"/>
      </p:ext>
    </p:extLst>
  </p:cSld>
  <p:clrMapOvr>
    <a:masterClrMapping/>
  </p:clrMapOvr>
  <p:transition spd="slow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Encoder-decoder Models</a:t>
            </a:r>
            <a:endParaRPr lang="zh-CN" altLang="en-US" dirty="0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xmlns="" id="{B73729F7-C164-45E4-93C4-1CB15E9227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11188" y="1013762"/>
            <a:ext cx="8001000" cy="5292000"/>
          </a:xfrm>
          <a:prstGeom prst="rect">
            <a:avLst/>
          </a:prstGeom>
        </p:spPr>
      </p:pic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DD9482A-3D2D-4244-B45B-4D0BCC81DD2A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21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5540962"/>
      </p:ext>
    </p:extLst>
  </p:cSld>
  <p:clrMapOvr>
    <a:masterClrMapping/>
  </p:clrMapOvr>
  <p:transition spd="slow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cap="none" dirty="0"/>
              <a:t>Attention</a:t>
            </a:r>
            <a:endParaRPr lang="zh-CN" altLang="en-US" cap="none" dirty="0"/>
          </a:p>
        </p:txBody>
      </p:sp>
      <p:sp>
        <p:nvSpPr>
          <p:cNvPr id="7" name="文本占位符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294967295"/>
          </p:nvPr>
        </p:nvSpPr>
        <p:spPr>
          <a:xfrm>
            <a:off x="7162800" y="6597650"/>
            <a:ext cx="1981200" cy="195263"/>
          </a:xfrm>
        </p:spPr>
        <p:txBody>
          <a:bodyPr/>
          <a:lstStyle/>
          <a:p>
            <a:pPr>
              <a:defRPr/>
            </a:pPr>
            <a:fld id="{2DD9482A-3D2D-4244-B45B-4D0BCC81DD2A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22</a:t>
            </a:fld>
            <a:endParaRPr lang="en-US" altLang="zh-CN">
              <a:solidFill>
                <a:srgbClr val="000000"/>
              </a:solidFill>
            </a:endParaRPr>
          </a:p>
        </p:txBody>
      </p:sp>
      <p:pic>
        <p:nvPicPr>
          <p:cNvPr id="1026" name="Picture 2" descr="ç¸å³å¾ç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64804"/>
            <a:ext cx="7344816" cy="3856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6154130"/>
      </p:ext>
    </p:extLst>
  </p:cSld>
  <p:clrMapOvr>
    <a:masterClrMapping/>
  </p:clrMapOvr>
  <p:transition spd="slow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Attention</a:t>
            </a:r>
            <a:endParaRPr lang="zh-CN" altLang="en-US" dirty="0"/>
          </a:p>
        </p:txBody>
      </p:sp>
      <p:pic>
        <p:nvPicPr>
          <p:cNvPr id="2052" name="Picture 4" descr="ç¸å³å¾ç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41"/>
          <a:stretch/>
        </p:blipFill>
        <p:spPr bwMode="auto">
          <a:xfrm>
            <a:off x="1308398" y="2492896"/>
            <a:ext cx="5976664" cy="3975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img-blog.csdn.net/20180627114052268?watermark/2/text/aHR0cHM6Ly9ibG9nLmNzZG4ubmV0L2hwdWxmYw==/font/5a6L5L2T/fontsize/400/fill/I0JBQkFCMA==/dissolve/7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980728"/>
            <a:ext cx="2826300" cy="2024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67" t="7465" r="11215" b="3996"/>
          <a:stretch/>
        </p:blipFill>
        <p:spPr bwMode="auto">
          <a:xfrm>
            <a:off x="5829300" y="476672"/>
            <a:ext cx="3314700" cy="274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30915385"/>
      </p:ext>
    </p:extLst>
  </p:cSld>
  <p:clrMapOvr>
    <a:masterClrMapping/>
  </p:clrMapOvr>
  <p:transition spd="slow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96E0AB3A-4EBF-4AC2-ACAC-7CA46C4719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Attention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xmlns="" id="{C8FFEFBB-B34F-4596-A20F-3632CF9758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xmlns="" id="{27D2D76F-C25B-456D-B79D-56D5FF806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DD9482A-3D2D-4244-B45B-4D0BCC81DD2A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24</a:t>
            </a:fld>
            <a:endParaRPr lang="en-US" altLang="zh-CN">
              <a:solidFill>
                <a:srgbClr val="000000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xmlns="" id="{2EA1D660-B1E3-4A2C-A669-9E07781456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0997" y="3762855"/>
            <a:ext cx="6285498" cy="283449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1F4D1A0A-764C-443F-B5A4-5B3A2649CD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0438" y="950746"/>
            <a:ext cx="6288496" cy="2812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233787"/>
      </p:ext>
    </p:extLst>
  </p:cSld>
  <p:clrMapOvr>
    <a:masterClrMapping/>
  </p:clrMapOvr>
  <p:transition spd="slow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Attention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  <a:p>
            <a:r>
              <a:rPr lang="en-US" altLang="zh-CN" dirty="0"/>
              <a:t>Encode each word in the sentence into a vector</a:t>
            </a:r>
          </a:p>
          <a:p>
            <a:endParaRPr lang="en-US" altLang="zh-CN" dirty="0"/>
          </a:p>
          <a:p>
            <a:r>
              <a:rPr lang="en-US" altLang="zh-CN" dirty="0"/>
              <a:t>When decoding, perform a linear combination of these vectors, weighted by “attention weights”</a:t>
            </a:r>
          </a:p>
          <a:p>
            <a:endParaRPr lang="en-US" altLang="zh-CN" dirty="0"/>
          </a:p>
          <a:p>
            <a:r>
              <a:rPr lang="en-US" altLang="zh-CN" dirty="0"/>
              <a:t>Use this combination in picking the next word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DD9482A-3D2D-4244-B45B-4D0BCC81DD2A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25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AutoShape 2" descr="https://distill.pub/2016/augmented-rnns/assets/show-attend-tell.pn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4005064"/>
            <a:ext cx="8487891" cy="17084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45039788"/>
      </p:ext>
    </p:extLst>
  </p:cSld>
  <p:clrMapOvr>
    <a:masterClrMapping/>
  </p:clrMapOvr>
  <p:transition spd="slow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Calculating Attention (1)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  <a:p>
            <a:r>
              <a:rPr lang="en-US" altLang="zh-CN" dirty="0"/>
              <a:t>Use “query” vector (decoder state) and “key” vectors (all encoder states)</a:t>
            </a:r>
          </a:p>
          <a:p>
            <a:r>
              <a:rPr lang="en-US" altLang="zh-CN" dirty="0"/>
              <a:t>For each query-key pair, calculate weight</a:t>
            </a:r>
          </a:p>
          <a:p>
            <a:r>
              <a:rPr lang="en-US" altLang="zh-CN" dirty="0"/>
              <a:t>Normalize to add to one using softmax</a:t>
            </a:r>
          </a:p>
          <a:p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DD9482A-3D2D-4244-B45B-4D0BCC81DD2A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26</a:t>
            </a:fld>
            <a:endParaRPr lang="en-US" altLang="zh-CN">
              <a:solidFill>
                <a:srgbClr val="000000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xmlns="" id="{C654DE63-DF2A-4F3E-B102-2BCD0636C8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8418" y="2708920"/>
            <a:ext cx="6717639" cy="3299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674278"/>
      </p:ext>
    </p:extLst>
  </p:cSld>
  <p:clrMapOvr>
    <a:masterClrMapping/>
  </p:clrMapOvr>
  <p:transition spd="slow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Calculating Attention (2)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  <a:p>
            <a:r>
              <a:rPr lang="en-US" altLang="zh-CN" dirty="0"/>
              <a:t>Combine together value vectors (usually encoder states, like key vectors) by taking the weighted sum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Use this in any part of the model you like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DD9482A-3D2D-4244-B45B-4D0BCC81DD2A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27</a:t>
            </a:fld>
            <a:endParaRPr lang="en-US" altLang="zh-CN">
              <a:solidFill>
                <a:srgbClr val="000000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xmlns="" id="{2E08392D-DDE3-4F59-B2FF-44CF961B43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1364" y="2110879"/>
            <a:ext cx="5061272" cy="2636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798130"/>
      </p:ext>
    </p:extLst>
  </p:cSld>
  <p:clrMapOvr>
    <a:masterClrMapping/>
  </p:clrMapOvr>
  <p:transition spd="slow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 Graphical Example</a:t>
            </a:r>
            <a:endParaRPr lang="zh-CN" altLang="en-US" dirty="0"/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xmlns="" id="{B190AB47-C2B0-478E-982F-639662A036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41312" y="1700808"/>
            <a:ext cx="7693088" cy="3672408"/>
          </a:xfrm>
          <a:prstGeom prst="rect">
            <a:avLst/>
          </a:prstGeom>
        </p:spPr>
      </p:pic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DD9482A-3D2D-4244-B45B-4D0BCC81DD2A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28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6777355"/>
      </p:ext>
    </p:extLst>
  </p:cSld>
  <p:clrMapOvr>
    <a:masterClrMapping/>
  </p:clrMapOvr>
  <p:transition spd="slow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Attention Score Functions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altLang="zh-CN" dirty="0"/>
                  <a:t>Note: q is the query and k is the key</a:t>
                </a:r>
              </a:p>
              <a:p>
                <a:endParaRPr lang="fr-FR" altLang="zh-CN" b="1" dirty="0"/>
              </a:p>
              <a:p>
                <a:r>
                  <a:rPr lang="fr-FR" altLang="zh-CN" b="1" dirty="0"/>
                  <a:t>Multi-layer Perceptron </a:t>
                </a:r>
                <a:r>
                  <a:rPr lang="fr-FR" altLang="zh-CN" dirty="0"/>
                  <a:t>(Bahdanau et al. 2015)</a:t>
                </a:r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𝑎</m:t>
                    </m:r>
                    <m:d>
                      <m:dPr>
                        <m:ctrlPr>
                          <a:rPr lang="en-US" altLang="zh-CN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zh-CN" b="0" i="1" smtClean="0">
                            <a:latin typeface="Cambria Math"/>
                          </a:rPr>
                        </m:ctrlPr>
                      </m:sSub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tanh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⁡(</m:t>
                    </m:r>
                    <m:sSub>
                      <m:sSubPr>
                        <m:ctrlPr>
                          <a:rPr lang="en-US" altLang="zh-CN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])</m:t>
                    </m:r>
                  </m:oMath>
                </a14:m>
                <a:endParaRPr lang="fr-FR" altLang="zh-CN" dirty="0"/>
              </a:p>
              <a:p>
                <a:pPr lvl="1"/>
                <a:r>
                  <a:rPr lang="en-US" altLang="zh-CN" dirty="0"/>
                  <a:t>Flexible, often very good with large data</a:t>
                </a:r>
              </a:p>
              <a:p>
                <a:r>
                  <a:rPr lang="da-DK" altLang="zh-CN" b="1" dirty="0"/>
                  <a:t>Bilinear</a:t>
                </a:r>
                <a:r>
                  <a:rPr lang="da-DK" altLang="zh-CN" dirty="0"/>
                  <a:t> (Luong et al. 2015)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𝑎</m:t>
                    </m:r>
                    <m:d>
                      <m:dPr>
                        <m:ctrlPr>
                          <a:rPr lang="en-US" altLang="zh-CN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𝑊𝑘</m:t>
                    </m:r>
                  </m:oMath>
                </a14:m>
                <a:endParaRPr lang="en-US" altLang="zh-CN" b="0" dirty="0"/>
              </a:p>
              <a:p>
                <a:r>
                  <a:rPr lang="fr-FR" altLang="zh-CN" b="1" dirty="0"/>
                  <a:t>Dot Product </a:t>
                </a:r>
                <a:r>
                  <a:rPr lang="fr-FR" altLang="zh-CN" dirty="0"/>
                  <a:t>(Luong et al. 2015)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𝑎</m:t>
                    </m:r>
                    <m:d>
                      <m:dPr>
                        <m:ctrlPr>
                          <a:rPr lang="en-US" altLang="zh-CN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altLang="zh-CN" b="0" dirty="0"/>
              </a:p>
              <a:p>
                <a:pPr lvl="1"/>
                <a:r>
                  <a:rPr lang="en-US" altLang="zh-CN" dirty="0"/>
                  <a:t>No parameters! </a:t>
                </a:r>
                <a:r>
                  <a:rPr lang="en-US" altLang="zh-CN" b="1" dirty="0"/>
                  <a:t>But requires sizes to be the same</a:t>
                </a:r>
                <a:r>
                  <a:rPr lang="en-US" altLang="zh-CN" dirty="0"/>
                  <a:t>.</a:t>
                </a:r>
              </a:p>
              <a:p>
                <a:r>
                  <a:rPr lang="en-US" altLang="zh-CN" b="1" dirty="0"/>
                  <a:t>Scaled Dot Product </a:t>
                </a:r>
                <a:r>
                  <a:rPr lang="en-US" altLang="zh-CN" dirty="0"/>
                  <a:t>(Vaswani et al. 2017)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𝑎</m:t>
                    </m:r>
                    <m:d>
                      <m:dPr>
                        <m:ctrlPr>
                          <a:rPr lang="en-US" altLang="zh-CN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latin typeface="Cambria Math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b="0" i="1" smtClean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zh-CN" b="0" i="1" smtClean="0">
                                <a:latin typeface="Cambria Math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</m:rad>
                      </m:den>
                    </m:f>
                  </m:oMath>
                </a14:m>
                <a:endParaRPr lang="en-US" altLang="zh-CN" dirty="0"/>
              </a:p>
              <a:p>
                <a:pPr lvl="1"/>
                <a:r>
                  <a:rPr lang="en-US" altLang="zh-CN" dirty="0"/>
                  <a:t>Problem: scale of dot product increases as dimensions get larger</a:t>
                </a:r>
              </a:p>
              <a:p>
                <a:pPr lvl="1"/>
                <a:r>
                  <a:rPr lang="en-US" altLang="zh-CN" dirty="0"/>
                  <a:t>Fix: scale by size of the vector</a:t>
                </a:r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838" t="-66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DD9482A-3D2D-4244-B45B-4D0BCC81DD2A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29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061945"/>
      </p:ext>
    </p:extLst>
  </p:cSld>
  <p:clrMapOvr>
    <a:masterClrMapping/>
  </p:clrMapOvr>
  <p:transition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Recurrent Neural Network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sz="2400" dirty="0"/>
                  <a:t>Given function f: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TW" sz="2400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67" t="-8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矩形 34"/>
          <p:cNvSpPr/>
          <p:nvPr/>
        </p:nvSpPr>
        <p:spPr>
          <a:xfrm>
            <a:off x="1537576" y="3693673"/>
            <a:ext cx="931333" cy="931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572378" y="3693672"/>
            <a:ext cx="507999" cy="93133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TW" sz="28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TW" altLang="en-US" sz="28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2892245" y="3716820"/>
            <a:ext cx="507999" cy="93133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TW" sz="28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28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1537576" y="2808244"/>
            <a:ext cx="931333" cy="46566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TW" sz="28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28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1537576" y="5015797"/>
            <a:ext cx="931333" cy="46566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TW" sz="28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28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0" name="直線單箭頭接點 39"/>
          <p:cNvCxnSpPr>
            <a:cxnSpLocks/>
          </p:cNvCxnSpPr>
          <p:nvPr/>
        </p:nvCxnSpPr>
        <p:spPr>
          <a:xfrm>
            <a:off x="1131175" y="4165554"/>
            <a:ext cx="38946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單箭頭接點 40"/>
          <p:cNvCxnSpPr>
            <a:cxnSpLocks/>
          </p:cNvCxnSpPr>
          <p:nvPr/>
        </p:nvCxnSpPr>
        <p:spPr>
          <a:xfrm>
            <a:off x="2502777" y="4182487"/>
            <a:ext cx="38946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單箭頭接點 41"/>
          <p:cNvCxnSpPr>
            <a:cxnSpLocks/>
          </p:cNvCxnSpPr>
          <p:nvPr/>
        </p:nvCxnSpPr>
        <p:spPr>
          <a:xfrm rot="16200000">
            <a:off x="1825441" y="3485578"/>
            <a:ext cx="38946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單箭頭接點 42"/>
          <p:cNvCxnSpPr>
            <a:cxnSpLocks/>
          </p:cNvCxnSpPr>
          <p:nvPr/>
        </p:nvCxnSpPr>
        <p:spPr>
          <a:xfrm rot="16200000">
            <a:off x="1825441" y="4819739"/>
            <a:ext cx="38946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矩形 43"/>
          <p:cNvSpPr/>
          <p:nvPr/>
        </p:nvSpPr>
        <p:spPr>
          <a:xfrm>
            <a:off x="3823580" y="3722649"/>
            <a:ext cx="931333" cy="931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5178249" y="3745796"/>
            <a:ext cx="507999" cy="93133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TW" sz="28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TW" altLang="en-US" sz="28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3823580" y="2837220"/>
            <a:ext cx="931333" cy="46566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TW" sz="28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TW" altLang="en-US" sz="28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3823580" y="5044773"/>
            <a:ext cx="931333" cy="46566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TW" sz="28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TW" altLang="en-US" sz="28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8" name="直線單箭頭接點 47"/>
          <p:cNvCxnSpPr>
            <a:cxnSpLocks/>
          </p:cNvCxnSpPr>
          <p:nvPr/>
        </p:nvCxnSpPr>
        <p:spPr>
          <a:xfrm>
            <a:off x="3417179" y="4194530"/>
            <a:ext cx="38946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單箭頭接點 48"/>
          <p:cNvCxnSpPr>
            <a:cxnSpLocks/>
          </p:cNvCxnSpPr>
          <p:nvPr/>
        </p:nvCxnSpPr>
        <p:spPr>
          <a:xfrm>
            <a:off x="4788781" y="4211463"/>
            <a:ext cx="38946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單箭頭接點 49"/>
          <p:cNvCxnSpPr>
            <a:cxnSpLocks/>
          </p:cNvCxnSpPr>
          <p:nvPr/>
        </p:nvCxnSpPr>
        <p:spPr>
          <a:xfrm rot="16200000">
            <a:off x="4111445" y="3514554"/>
            <a:ext cx="38946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單箭頭接點 50"/>
          <p:cNvCxnSpPr>
            <a:cxnSpLocks/>
          </p:cNvCxnSpPr>
          <p:nvPr/>
        </p:nvCxnSpPr>
        <p:spPr>
          <a:xfrm rot="16200000">
            <a:off x="4111445" y="4848715"/>
            <a:ext cx="38946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矩形 51"/>
          <p:cNvSpPr/>
          <p:nvPr/>
        </p:nvSpPr>
        <p:spPr>
          <a:xfrm>
            <a:off x="6143450" y="3727537"/>
            <a:ext cx="931333" cy="931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7498119" y="3750684"/>
            <a:ext cx="507999" cy="93133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TW" sz="28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TW" altLang="en-US" sz="28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6143450" y="2842108"/>
            <a:ext cx="931333" cy="46566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TW" sz="28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TW" altLang="en-US" sz="28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6143450" y="5049661"/>
            <a:ext cx="931333" cy="46566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TW" sz="28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TW" altLang="en-US" sz="28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6" name="直線單箭頭接點 55"/>
          <p:cNvCxnSpPr>
            <a:cxnSpLocks/>
          </p:cNvCxnSpPr>
          <p:nvPr/>
        </p:nvCxnSpPr>
        <p:spPr>
          <a:xfrm>
            <a:off x="5737049" y="4199418"/>
            <a:ext cx="38946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單箭頭接點 56"/>
          <p:cNvCxnSpPr>
            <a:cxnSpLocks/>
          </p:cNvCxnSpPr>
          <p:nvPr/>
        </p:nvCxnSpPr>
        <p:spPr>
          <a:xfrm>
            <a:off x="7108651" y="4216351"/>
            <a:ext cx="38946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單箭頭接點 57"/>
          <p:cNvCxnSpPr>
            <a:cxnSpLocks/>
          </p:cNvCxnSpPr>
          <p:nvPr/>
        </p:nvCxnSpPr>
        <p:spPr>
          <a:xfrm rot="16200000">
            <a:off x="6431315" y="3519442"/>
            <a:ext cx="38946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單箭頭接點 58"/>
          <p:cNvCxnSpPr>
            <a:cxnSpLocks/>
          </p:cNvCxnSpPr>
          <p:nvPr/>
        </p:nvCxnSpPr>
        <p:spPr>
          <a:xfrm rot="16200000">
            <a:off x="6431315" y="4853603"/>
            <a:ext cx="38946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文字方塊 59"/>
          <p:cNvSpPr txBox="1"/>
          <p:nvPr/>
        </p:nvSpPr>
        <p:spPr>
          <a:xfrm>
            <a:off x="8085937" y="3897728"/>
            <a:ext cx="9313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……</a:t>
            </a:r>
            <a:endParaRPr lang="zh-TW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2" name="文字方塊 71"/>
          <p:cNvSpPr txBox="1"/>
          <p:nvPr/>
        </p:nvSpPr>
        <p:spPr>
          <a:xfrm>
            <a:off x="1298877" y="5693715"/>
            <a:ext cx="65462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matter how long the input/output sequence is, we only need one function f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8" name="文字方塊 67"/>
          <p:cNvSpPr txBox="1"/>
          <p:nvPr/>
        </p:nvSpPr>
        <p:spPr>
          <a:xfrm>
            <a:off x="5684595" y="1647932"/>
            <a:ext cx="3248390" cy="83099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 and h’ are vectors with the same dimension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2765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6" grpId="0" animBg="1"/>
      <p:bldP spid="37" grpId="0" animBg="1"/>
      <p:bldP spid="38" grpId="0" animBg="1"/>
      <p:bldP spid="44" grpId="0" animBg="1"/>
      <p:bldP spid="45" grpId="0" animBg="1"/>
      <p:bldP spid="46" grpId="0" animBg="1"/>
      <p:bldP spid="52" grpId="0" animBg="1"/>
      <p:bldP spid="53" grpId="0" animBg="1"/>
      <p:bldP spid="54" grpId="0" animBg="1"/>
      <p:bldP spid="60" grpId="0"/>
      <p:bldP spid="72" grpId="0"/>
      <p:bldP spid="68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D2E7D0DF-5C23-4DBD-B51C-AF1051D33A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Attention Variants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A5D08B7D-A856-4A7D-9387-0467A218E3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/>
          </a:p>
          <a:p>
            <a:r>
              <a:rPr lang="en-US" altLang="zh-CN" dirty="0"/>
              <a:t>Copying mechanism [Gu et al. 2016]</a:t>
            </a:r>
          </a:p>
          <a:p>
            <a:r>
              <a:rPr lang="en-US" altLang="zh-CN" dirty="0"/>
              <a:t>Attend to the previous words (input, output) [</a:t>
            </a:r>
            <a:r>
              <a:rPr lang="en-US" altLang="zh-CN" dirty="0" err="1"/>
              <a:t>Merity</a:t>
            </a:r>
            <a:r>
              <a:rPr lang="en-US" altLang="zh-CN" dirty="0"/>
              <a:t> et al. 2016]</a:t>
            </a:r>
          </a:p>
          <a:p>
            <a:r>
              <a:rPr lang="en-US" altLang="zh-CN" dirty="0"/>
              <a:t>Attend to multi-modal inputs (image, speech) [Xu et al. 2015; Chan et al. 2015;…]</a:t>
            </a:r>
          </a:p>
          <a:p>
            <a:r>
              <a:rPr lang="en-US" altLang="zh-CN" dirty="0"/>
              <a:t>Attend to multiple sources [</a:t>
            </a:r>
            <a:r>
              <a:rPr lang="en-US" altLang="zh-CN" dirty="0" err="1"/>
              <a:t>Zoph</a:t>
            </a:r>
            <a:r>
              <a:rPr lang="en-US" altLang="zh-CN" dirty="0"/>
              <a:t> et al. 2015;…]</a:t>
            </a:r>
          </a:p>
          <a:p>
            <a:r>
              <a:rPr lang="en-US" altLang="zh-CN" dirty="0"/>
              <a:t>…</a:t>
            </a:r>
          </a:p>
          <a:p>
            <a:endParaRPr lang="en-US" altLang="zh-CN" dirty="0"/>
          </a:p>
          <a:p>
            <a:r>
              <a:rPr lang="en-US" altLang="zh-CN" dirty="0"/>
              <a:t>We will talk about them in the later classes…</a:t>
            </a:r>
          </a:p>
          <a:p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xmlns="" id="{FCABD8F3-D6F5-4DF9-806B-BF1B88681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xmlns="" id="{BA167D97-0C69-4C36-9E5E-B4E994AA5C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DD9482A-3D2D-4244-B45B-4D0BCC81DD2A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30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4925273"/>
      </p:ext>
    </p:extLst>
  </p:cSld>
  <p:clrMapOvr>
    <a:masterClrMapping/>
  </p:clrMapOvr>
  <p:transition spd="slow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xmlns="" id="{B2F82289-9292-4196-940D-DE0E9ACCDF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6854" y="1482849"/>
            <a:ext cx="4253418" cy="483609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Hierarchical Structures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Encode with attention over each sentence, then attention over each sentence in the document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DD9482A-3D2D-4244-B45B-4D0BCC81DD2A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31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xmlns="" id="{15D83350-308E-4148-88C5-5B5314CB3CD5}"/>
              </a:ext>
            </a:extLst>
          </p:cNvPr>
          <p:cNvSpPr/>
          <p:nvPr/>
        </p:nvSpPr>
        <p:spPr>
          <a:xfrm>
            <a:off x="611188" y="5742308"/>
            <a:ext cx="20573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/>
              <a:t>[Yang et al. 2016]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724970031"/>
      </p:ext>
    </p:extLst>
  </p:cSld>
  <p:clrMapOvr>
    <a:masterClrMapping/>
  </p:clrMapOvr>
  <p:transition spd="slow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Hard Attention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  <a:p>
            <a:r>
              <a:rPr lang="en-US" altLang="zh-CN" dirty="0"/>
              <a:t>Instead of a soft interpolation, make a zero-one decision about where to attend (Xu et al. 2015)</a:t>
            </a:r>
          </a:p>
          <a:p>
            <a:pPr lvl="1"/>
            <a:r>
              <a:rPr lang="en-US" altLang="zh-CN" dirty="0"/>
              <a:t>Harder to train, requires methods such as reinforcement learning</a:t>
            </a:r>
          </a:p>
          <a:p>
            <a:endParaRPr lang="en-US" altLang="zh-CN" dirty="0"/>
          </a:p>
          <a:p>
            <a:r>
              <a:rPr lang="en-US" altLang="zh-CN" dirty="0"/>
              <a:t>Perhaps this helps interpretability? (Lei et al. 2016)</a:t>
            </a:r>
          </a:p>
          <a:p>
            <a:endParaRPr lang="en-US" altLang="zh-CN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DD9482A-3D2D-4244-B45B-4D0BCC81DD2A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32</a:t>
            </a:fld>
            <a:endParaRPr lang="en-US" altLang="zh-CN">
              <a:solidFill>
                <a:srgbClr val="000000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xmlns="" id="{7A3F07E4-64D5-4F0E-9C3B-293C91E8B0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7969" y="3356992"/>
            <a:ext cx="5508061" cy="2708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410554"/>
      </p:ext>
    </p:extLst>
  </p:cSld>
  <p:clrMapOvr>
    <a:masterClrMapping/>
  </p:clrMapOvr>
  <p:transition spd="slow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Attention is All You Need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Transformer</a:t>
            </a:r>
          </a:p>
          <a:p>
            <a:pPr lvl="1"/>
            <a:r>
              <a:rPr lang="en-US" altLang="zh-CN" dirty="0"/>
              <a:t>A sequence-to-sequence model </a:t>
            </a:r>
          </a:p>
          <a:p>
            <a:pPr marL="471487" lvl="1" indent="0">
              <a:buNone/>
            </a:pPr>
            <a:r>
              <a:rPr lang="en-US" altLang="zh-CN" dirty="0"/>
              <a:t>	based entirely on attention</a:t>
            </a:r>
          </a:p>
          <a:p>
            <a:pPr lvl="1"/>
            <a:r>
              <a:rPr lang="en-US" altLang="zh-CN" dirty="0"/>
              <a:t>Strong results on standard </a:t>
            </a:r>
          </a:p>
          <a:p>
            <a:pPr marL="471487" lvl="1" indent="0">
              <a:buNone/>
            </a:pPr>
            <a:r>
              <a:rPr lang="en-US" altLang="zh-CN" dirty="0"/>
              <a:t>	WMT datasets</a:t>
            </a:r>
          </a:p>
          <a:p>
            <a:pPr lvl="1"/>
            <a:r>
              <a:rPr lang="en-US" altLang="zh-CN" dirty="0"/>
              <a:t>Fast: only matrix multiplications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DD9482A-3D2D-4244-B45B-4D0BCC81DD2A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33</a:t>
            </a:fld>
            <a:endParaRPr lang="en-US" altLang="zh-CN">
              <a:solidFill>
                <a:srgbClr val="000000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xmlns="" id="{2203CD77-8D15-48BA-B2F3-282217AAB9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4562" y="931026"/>
            <a:ext cx="3629838" cy="518502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AE9FFE85-0AB1-4346-9BBB-9455507907C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6378"/>
          <a:stretch/>
        </p:blipFill>
        <p:spPr>
          <a:xfrm>
            <a:off x="1463886" y="3284984"/>
            <a:ext cx="3117052" cy="3019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795999"/>
      </p:ext>
    </p:extLst>
  </p:cSld>
  <p:clrMapOvr>
    <a:masterClrMapping/>
  </p:clrMapOvr>
  <p:transition spd="slow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B19CBA49-97E8-4D40-98BC-A9B5B9931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Multi-headed Attention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xmlns="" id="{DF1E681F-FD5C-4C09-9611-67E150EECC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xmlns="" id="{0C23A18F-ADC5-42F5-8D30-5DD57E960B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DD9482A-3D2D-4244-B45B-4D0BCC81DD2A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34</a:t>
            </a:fld>
            <a:endParaRPr lang="en-US" altLang="zh-CN">
              <a:solidFill>
                <a:srgbClr val="000000"/>
              </a:solidFill>
            </a:endParaRPr>
          </a:p>
        </p:txBody>
      </p:sp>
      <p:pic>
        <p:nvPicPr>
          <p:cNvPr id="2050" name="Picture 2" descr="https://images2018.cnblogs.com/blog/670089/201803/670089-20180324114522943-718880007.png">
            <a:extLst>
              <a:ext uri="{FF2B5EF4-FFF2-40B4-BE49-F238E27FC236}">
                <a16:creationId xmlns:a16="http://schemas.microsoft.com/office/drawing/2014/main" xmlns="" id="{E8639A40-623E-43AD-82C4-3AD187B1D8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2902" y="937568"/>
            <a:ext cx="6058196" cy="2719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images2018.cnblogs.com/blog/670089/201803/670089-20180324114523172-204080606.png">
            <a:extLst>
              <a:ext uri="{FF2B5EF4-FFF2-40B4-BE49-F238E27FC236}">
                <a16:creationId xmlns:a16="http://schemas.microsoft.com/office/drawing/2014/main" xmlns="" id="{0157856E-8A2B-430A-B862-C0A31F69BA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2902" y="3628899"/>
            <a:ext cx="6058196" cy="2933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2156741"/>
      </p:ext>
    </p:extLst>
  </p:cSld>
  <p:clrMapOvr>
    <a:masterClrMapping/>
  </p:clrMapOvr>
  <p:transition spd="slow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Intra-Attention / Self Attention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  <a:p>
            <a:r>
              <a:rPr lang="en-US" altLang="zh-CN" dirty="0"/>
              <a:t>Each element in the sentence attends to other elements → context sensitive encodings!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DD9482A-3D2D-4244-B45B-4D0BCC81DD2A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35</a:t>
            </a:fld>
            <a:endParaRPr lang="en-US" altLang="zh-CN">
              <a:solidFill>
                <a:srgbClr val="000000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xmlns="" id="{97E189C9-BC92-4BD2-AD57-C86A44D84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409" y="2276872"/>
            <a:ext cx="2827015" cy="186462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41CB0FF9-E25E-4E70-8526-D47836F0A9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5896" y="1937597"/>
            <a:ext cx="5410200" cy="254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429519"/>
      </p:ext>
    </p:extLst>
  </p:cSld>
  <p:clrMapOvr>
    <a:masterClrMapping/>
  </p:clrMapOvr>
  <p:transition spd="slow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913DCFF4-D8B5-4F09-AB0A-4AD4D77FF8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Attention is All You Need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xmlns="" id="{CC302316-D99E-496D-85C6-C9E94A3007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xmlns="" id="{3E76CCE1-BA4C-4DB8-A24E-863EF52827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DD9482A-3D2D-4244-B45B-4D0BCC81DD2A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36</a:t>
            </a:fld>
            <a:endParaRPr lang="en-US" altLang="zh-CN">
              <a:solidFill>
                <a:srgbClr val="000000"/>
              </a:solidFill>
            </a:endParaRPr>
          </a:p>
        </p:txBody>
      </p:sp>
      <p:pic>
        <p:nvPicPr>
          <p:cNvPr id="3074" name="Picture 2" descr="https://images2018.cnblogs.com/blog/670089/201803/670089-20180324114523429-793003247.png">
            <a:extLst>
              <a:ext uri="{FF2B5EF4-FFF2-40B4-BE49-F238E27FC236}">
                <a16:creationId xmlns:a16="http://schemas.microsoft.com/office/drawing/2014/main" xmlns="" id="{53155B82-EDD2-49F4-96AB-3083C11ACA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733" y="1507090"/>
            <a:ext cx="8111972" cy="4370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0373370"/>
      </p:ext>
    </p:extLst>
  </p:cSld>
  <p:clrMapOvr>
    <a:masterClrMapping/>
  </p:clrMapOvr>
  <p:transition spd="slow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28B8E3A1-D4CB-4DBB-B779-B656BCC04F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188" y="188640"/>
            <a:ext cx="8353300" cy="576064"/>
          </a:xfrm>
        </p:spPr>
        <p:txBody>
          <a:bodyPr/>
          <a:lstStyle/>
          <a:p>
            <a:r>
              <a:rPr lang="en-US" altLang="zh-CN" dirty="0"/>
              <a:t>Language Models other than Word2Vec</a:t>
            </a:r>
            <a:endParaRPr lang="zh-CN" altLang="en-US" dirty="0"/>
          </a:p>
        </p:txBody>
      </p:sp>
      <p:pic>
        <p:nvPicPr>
          <p:cNvPr id="10" name="内容占位符 9">
            <a:extLst>
              <a:ext uri="{FF2B5EF4-FFF2-40B4-BE49-F238E27FC236}">
                <a16:creationId xmlns:a16="http://schemas.microsoft.com/office/drawing/2014/main" xmlns="" id="{2C1AEB21-4379-4F58-9094-82F830BD3C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348" y="1218658"/>
            <a:ext cx="8242390" cy="1909695"/>
          </a:xfrm>
        </p:spPr>
      </p:pic>
      <p:sp>
        <p:nvSpPr>
          <p:cNvPr id="4" name="页脚占位符 3">
            <a:extLst>
              <a:ext uri="{FF2B5EF4-FFF2-40B4-BE49-F238E27FC236}">
                <a16:creationId xmlns:a16="http://schemas.microsoft.com/office/drawing/2014/main" xmlns="" id="{A799EE37-154F-4DDE-8867-A9AD7C76AC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xmlns="" id="{9EA8447F-79CF-477D-9A77-7BC9D09508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DD9482A-3D2D-4244-B45B-4D0BCC81DD2A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37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xmlns="" id="{E5FC2B36-D1C5-468B-8EB3-E2955518C4CD}"/>
              </a:ext>
            </a:extLst>
          </p:cNvPr>
          <p:cNvSpPr/>
          <p:nvPr/>
        </p:nvSpPr>
        <p:spPr>
          <a:xfrm>
            <a:off x="5120799" y="4599678"/>
            <a:ext cx="36567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the ImageNet moment of NLP</a:t>
            </a:r>
            <a:endParaRPr lang="zh-CN" altLang="en-US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xmlns="" id="{4195073F-20F3-4378-8F16-B56AD43CC0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3227864"/>
            <a:ext cx="4221207" cy="3355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373759"/>
      </p:ext>
    </p:extLst>
  </p:cSld>
  <p:clrMapOvr>
    <a:masterClrMapping/>
  </p:clrMapOvr>
  <p:transition spd="slow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Pointer Network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endParaRPr lang="zh-TW" altLang="en-US" dirty="0"/>
              </a:p>
              <a:p>
                <a:r>
                  <a:rPr lang="en-US" altLang="zh-CN" dirty="0"/>
                  <a:t>Looking for a convex hull (Find a few points to wrap all the points)</a:t>
                </a:r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r>
                  <a:rPr lang="en-US" altLang="zh-CN" dirty="0"/>
                  <a:t>A simple idea: use Seq2Seq model</a:t>
                </a:r>
              </a:p>
              <a:p>
                <a:pPr lvl="1"/>
                <a:r>
                  <a:rPr lang="en-US" altLang="zh-CN" dirty="0"/>
                  <a:t>Input: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b="0" i="1" smtClean="0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dirty="0"/>
                  <a:t>	Output: the convex hull</a:t>
                </a:r>
              </a:p>
              <a:p>
                <a:pPr lvl="1"/>
                <a:r>
                  <a:rPr lang="en-US" altLang="zh-CN" dirty="0"/>
                  <a:t>Problem: The output size of decoder is fixed. We need to find a way to dynamically output results. The output size should depend on the input. </a:t>
                </a:r>
              </a:p>
              <a:p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6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DD9482A-3D2D-4244-B45B-4D0BCC81DD2A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38</a:t>
            </a:fld>
            <a:endParaRPr lang="en-US" altLang="zh-CN">
              <a:solidFill>
                <a:srgbClr val="000000"/>
              </a:solidFill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CF187C33-830E-4198-A220-5C45CD83A5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0138" y="1916832"/>
            <a:ext cx="4743723" cy="2695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6058"/>
      </p:ext>
    </p:extLst>
  </p:cSld>
  <p:clrMapOvr>
    <a:masterClrMapping/>
  </p:clrMapOvr>
  <p:transition spd="slow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Pointer Network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endParaRPr lang="zh-TW" altLang="en-US" dirty="0"/>
              </a:p>
              <a:p>
                <a:r>
                  <a:rPr lang="en-US" altLang="zh-CN" dirty="0"/>
                  <a:t>The solution of the convex hull is the process of selecting points from the input sequence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altLang="zh-CN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altLang="zh-CN" dirty="0"/>
                  <a:t>.</a:t>
                </a:r>
              </a:p>
              <a:p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6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DD9482A-3D2D-4244-B45B-4D0BCC81DD2A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39</a:t>
            </a:fld>
            <a:endParaRPr lang="en-US" altLang="zh-CN">
              <a:solidFill>
                <a:srgbClr val="000000"/>
              </a:solidFill>
            </a:endParaRPr>
          </a:p>
        </p:txBody>
      </p:sp>
      <p:pic>
        <p:nvPicPr>
          <p:cNvPr id="1030" name="Picture 6" descr="https://upload-images.jianshu.io/upload_images/4155986-57b9f754d8e1cc32.jpg?imageMogr2/auto-orient/">
            <a:extLst>
              <a:ext uri="{FF2B5EF4-FFF2-40B4-BE49-F238E27FC236}">
                <a16:creationId xmlns:a16="http://schemas.microsoft.com/office/drawing/2014/main" xmlns="" id="{9BDD84E4-1FDF-4092-974B-A8BB90A8F2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8719" y="2132856"/>
            <a:ext cx="6858000" cy="373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2166423"/>
      </p:ext>
    </p:extLst>
  </p:cSld>
  <p:clrMapOvr>
    <a:masterClrMapping/>
  </p:clrMapOvr>
  <p:transition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Deep RNN</a:t>
            </a:r>
            <a:endParaRPr lang="zh-TW" altLang="en-US" dirty="0"/>
          </a:p>
        </p:txBody>
      </p:sp>
      <p:sp>
        <p:nvSpPr>
          <p:cNvPr id="56" name="矩形 55"/>
          <p:cNvSpPr/>
          <p:nvPr/>
        </p:nvSpPr>
        <p:spPr>
          <a:xfrm>
            <a:off x="1591735" y="4884499"/>
            <a:ext cx="931333" cy="931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TW" sz="28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28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626537" y="4884498"/>
            <a:ext cx="507999" cy="93133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TW" sz="28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TW" altLang="en-US" sz="28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2946404" y="4907646"/>
            <a:ext cx="507999" cy="93133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TW" sz="28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28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1591735" y="3999070"/>
            <a:ext cx="931333" cy="46566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TW" sz="28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28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591735" y="6206623"/>
            <a:ext cx="931333" cy="46566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TW" sz="28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28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1" name="直線單箭頭接點 60"/>
          <p:cNvCxnSpPr>
            <a:cxnSpLocks/>
          </p:cNvCxnSpPr>
          <p:nvPr/>
        </p:nvCxnSpPr>
        <p:spPr>
          <a:xfrm>
            <a:off x="1185334" y="5356380"/>
            <a:ext cx="38946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單箭頭接點 61"/>
          <p:cNvCxnSpPr>
            <a:cxnSpLocks/>
          </p:cNvCxnSpPr>
          <p:nvPr/>
        </p:nvCxnSpPr>
        <p:spPr>
          <a:xfrm>
            <a:off x="2556936" y="5373313"/>
            <a:ext cx="38946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單箭頭接點 62"/>
          <p:cNvCxnSpPr>
            <a:cxnSpLocks/>
          </p:cNvCxnSpPr>
          <p:nvPr/>
        </p:nvCxnSpPr>
        <p:spPr>
          <a:xfrm rot="16200000">
            <a:off x="1879600" y="4676404"/>
            <a:ext cx="38946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單箭頭接點 63"/>
          <p:cNvCxnSpPr>
            <a:cxnSpLocks/>
          </p:cNvCxnSpPr>
          <p:nvPr/>
        </p:nvCxnSpPr>
        <p:spPr>
          <a:xfrm rot="16200000">
            <a:off x="1879600" y="6010565"/>
            <a:ext cx="38946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矩形 64"/>
          <p:cNvSpPr/>
          <p:nvPr/>
        </p:nvSpPr>
        <p:spPr>
          <a:xfrm>
            <a:off x="3877739" y="4913475"/>
            <a:ext cx="931333" cy="931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TW" sz="28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28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6" name="矩形 65"/>
          <p:cNvSpPr/>
          <p:nvPr/>
        </p:nvSpPr>
        <p:spPr>
          <a:xfrm>
            <a:off x="5232408" y="4936622"/>
            <a:ext cx="507999" cy="93133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TW" sz="28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TW" altLang="en-US" sz="28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7" name="矩形 66"/>
          <p:cNvSpPr/>
          <p:nvPr/>
        </p:nvSpPr>
        <p:spPr>
          <a:xfrm>
            <a:off x="3877739" y="4028046"/>
            <a:ext cx="931333" cy="46566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TW" sz="28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TW" altLang="en-US" sz="28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8" name="矩形 67"/>
          <p:cNvSpPr/>
          <p:nvPr/>
        </p:nvSpPr>
        <p:spPr>
          <a:xfrm>
            <a:off x="3877739" y="6235599"/>
            <a:ext cx="931333" cy="46566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TW" sz="28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TW" altLang="en-US" sz="28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9" name="直線單箭頭接點 68"/>
          <p:cNvCxnSpPr>
            <a:cxnSpLocks/>
          </p:cNvCxnSpPr>
          <p:nvPr/>
        </p:nvCxnSpPr>
        <p:spPr>
          <a:xfrm>
            <a:off x="3471338" y="5385356"/>
            <a:ext cx="38946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線單箭頭接點 69"/>
          <p:cNvCxnSpPr>
            <a:cxnSpLocks/>
          </p:cNvCxnSpPr>
          <p:nvPr/>
        </p:nvCxnSpPr>
        <p:spPr>
          <a:xfrm>
            <a:off x="4842940" y="5402289"/>
            <a:ext cx="38946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線單箭頭接點 70"/>
          <p:cNvCxnSpPr>
            <a:cxnSpLocks/>
          </p:cNvCxnSpPr>
          <p:nvPr/>
        </p:nvCxnSpPr>
        <p:spPr>
          <a:xfrm rot="16200000">
            <a:off x="4165604" y="4705380"/>
            <a:ext cx="38946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線單箭頭接點 71"/>
          <p:cNvCxnSpPr>
            <a:cxnSpLocks/>
          </p:cNvCxnSpPr>
          <p:nvPr/>
        </p:nvCxnSpPr>
        <p:spPr>
          <a:xfrm rot="16200000">
            <a:off x="4165604" y="6039541"/>
            <a:ext cx="38946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矩形 72"/>
          <p:cNvSpPr/>
          <p:nvPr/>
        </p:nvSpPr>
        <p:spPr>
          <a:xfrm>
            <a:off x="6197609" y="4918363"/>
            <a:ext cx="931333" cy="931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TW" sz="28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28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4" name="矩形 73"/>
          <p:cNvSpPr/>
          <p:nvPr/>
        </p:nvSpPr>
        <p:spPr>
          <a:xfrm>
            <a:off x="7552278" y="4941510"/>
            <a:ext cx="507999" cy="93133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TW" sz="28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TW" altLang="en-US" sz="28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5" name="矩形 74"/>
          <p:cNvSpPr/>
          <p:nvPr/>
        </p:nvSpPr>
        <p:spPr>
          <a:xfrm>
            <a:off x="6197609" y="4032934"/>
            <a:ext cx="931333" cy="46566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TW" sz="28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TW" altLang="en-US" sz="28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6" name="矩形 75"/>
          <p:cNvSpPr/>
          <p:nvPr/>
        </p:nvSpPr>
        <p:spPr>
          <a:xfrm>
            <a:off x="6197609" y="6240487"/>
            <a:ext cx="931333" cy="46566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TW" sz="28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TW" altLang="en-US" sz="28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7" name="直線單箭頭接點 76"/>
          <p:cNvCxnSpPr>
            <a:cxnSpLocks/>
          </p:cNvCxnSpPr>
          <p:nvPr/>
        </p:nvCxnSpPr>
        <p:spPr>
          <a:xfrm>
            <a:off x="5791208" y="5390244"/>
            <a:ext cx="38946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線單箭頭接點 77"/>
          <p:cNvCxnSpPr>
            <a:cxnSpLocks/>
          </p:cNvCxnSpPr>
          <p:nvPr/>
        </p:nvCxnSpPr>
        <p:spPr>
          <a:xfrm>
            <a:off x="7162810" y="5407177"/>
            <a:ext cx="38946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線單箭頭接點 78"/>
          <p:cNvCxnSpPr>
            <a:cxnSpLocks/>
          </p:cNvCxnSpPr>
          <p:nvPr/>
        </p:nvCxnSpPr>
        <p:spPr>
          <a:xfrm rot="16200000">
            <a:off x="6485474" y="4710268"/>
            <a:ext cx="38946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線單箭頭接點 79"/>
          <p:cNvCxnSpPr>
            <a:cxnSpLocks/>
          </p:cNvCxnSpPr>
          <p:nvPr/>
        </p:nvCxnSpPr>
        <p:spPr>
          <a:xfrm rot="16200000">
            <a:off x="6485474" y="6044429"/>
            <a:ext cx="38946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文字方塊 80"/>
          <p:cNvSpPr txBox="1"/>
          <p:nvPr/>
        </p:nvSpPr>
        <p:spPr>
          <a:xfrm>
            <a:off x="8114190" y="5088554"/>
            <a:ext cx="9313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……</a:t>
            </a:r>
            <a:endParaRPr lang="zh-TW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2" name="矩形 81"/>
          <p:cNvSpPr/>
          <p:nvPr/>
        </p:nvSpPr>
        <p:spPr>
          <a:xfrm>
            <a:off x="1574802" y="2642426"/>
            <a:ext cx="931333" cy="93133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TW" sz="28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TW" altLang="en-US" sz="28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3" name="矩形 82"/>
          <p:cNvSpPr/>
          <p:nvPr/>
        </p:nvSpPr>
        <p:spPr>
          <a:xfrm>
            <a:off x="609604" y="2642425"/>
            <a:ext cx="507999" cy="93133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TW" sz="28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TW" altLang="en-US" sz="28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4" name="矩形 83"/>
          <p:cNvSpPr/>
          <p:nvPr/>
        </p:nvSpPr>
        <p:spPr>
          <a:xfrm>
            <a:off x="2929471" y="2665573"/>
            <a:ext cx="507999" cy="93133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TW" sz="28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28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5" name="矩形 84"/>
          <p:cNvSpPr/>
          <p:nvPr/>
        </p:nvSpPr>
        <p:spPr>
          <a:xfrm>
            <a:off x="1574802" y="1756997"/>
            <a:ext cx="931333" cy="46566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TW" sz="28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28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7" name="直線單箭頭接點 86"/>
          <p:cNvCxnSpPr>
            <a:cxnSpLocks/>
          </p:cNvCxnSpPr>
          <p:nvPr/>
        </p:nvCxnSpPr>
        <p:spPr>
          <a:xfrm>
            <a:off x="1168401" y="3114307"/>
            <a:ext cx="38946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線單箭頭接點 87"/>
          <p:cNvCxnSpPr>
            <a:cxnSpLocks/>
          </p:cNvCxnSpPr>
          <p:nvPr/>
        </p:nvCxnSpPr>
        <p:spPr>
          <a:xfrm>
            <a:off x="2540003" y="3131240"/>
            <a:ext cx="38946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線單箭頭接點 88"/>
          <p:cNvCxnSpPr>
            <a:cxnSpLocks/>
          </p:cNvCxnSpPr>
          <p:nvPr/>
        </p:nvCxnSpPr>
        <p:spPr>
          <a:xfrm rot="16200000">
            <a:off x="1862667" y="2434331"/>
            <a:ext cx="38946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線單箭頭接點 89"/>
          <p:cNvCxnSpPr>
            <a:cxnSpLocks/>
          </p:cNvCxnSpPr>
          <p:nvPr/>
        </p:nvCxnSpPr>
        <p:spPr>
          <a:xfrm rot="16200000">
            <a:off x="1862667" y="3768492"/>
            <a:ext cx="38946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矩形 90"/>
          <p:cNvSpPr/>
          <p:nvPr/>
        </p:nvSpPr>
        <p:spPr>
          <a:xfrm>
            <a:off x="3860806" y="2671402"/>
            <a:ext cx="931333" cy="93133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TW" sz="28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TW" altLang="en-US" sz="28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2" name="矩形 91"/>
          <p:cNvSpPr/>
          <p:nvPr/>
        </p:nvSpPr>
        <p:spPr>
          <a:xfrm>
            <a:off x="5215475" y="2694549"/>
            <a:ext cx="507999" cy="93133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TW" sz="28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TW" altLang="en-US" sz="28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3" name="矩形 92"/>
          <p:cNvSpPr/>
          <p:nvPr/>
        </p:nvSpPr>
        <p:spPr>
          <a:xfrm>
            <a:off x="3860806" y="1785973"/>
            <a:ext cx="931333" cy="46566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TW" sz="28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TW" altLang="en-US" sz="28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5" name="直線單箭頭接點 94"/>
          <p:cNvCxnSpPr>
            <a:cxnSpLocks/>
          </p:cNvCxnSpPr>
          <p:nvPr/>
        </p:nvCxnSpPr>
        <p:spPr>
          <a:xfrm>
            <a:off x="3454405" y="3143283"/>
            <a:ext cx="38946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線單箭頭接點 95"/>
          <p:cNvCxnSpPr>
            <a:cxnSpLocks/>
          </p:cNvCxnSpPr>
          <p:nvPr/>
        </p:nvCxnSpPr>
        <p:spPr>
          <a:xfrm>
            <a:off x="4826007" y="3160216"/>
            <a:ext cx="38946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線單箭頭接點 96"/>
          <p:cNvCxnSpPr>
            <a:cxnSpLocks/>
          </p:cNvCxnSpPr>
          <p:nvPr/>
        </p:nvCxnSpPr>
        <p:spPr>
          <a:xfrm rot="16200000">
            <a:off x="4148671" y="2463307"/>
            <a:ext cx="38946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線單箭頭接點 97"/>
          <p:cNvCxnSpPr>
            <a:cxnSpLocks/>
          </p:cNvCxnSpPr>
          <p:nvPr/>
        </p:nvCxnSpPr>
        <p:spPr>
          <a:xfrm rot="16200000">
            <a:off x="4148671" y="3797468"/>
            <a:ext cx="38946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矩形 98"/>
          <p:cNvSpPr/>
          <p:nvPr/>
        </p:nvSpPr>
        <p:spPr>
          <a:xfrm>
            <a:off x="6180676" y="2676290"/>
            <a:ext cx="931333" cy="93133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TW" sz="28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TW" altLang="en-US" sz="28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0" name="矩形 99"/>
          <p:cNvSpPr/>
          <p:nvPr/>
        </p:nvSpPr>
        <p:spPr>
          <a:xfrm>
            <a:off x="7535345" y="2699437"/>
            <a:ext cx="507999" cy="93133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TW" sz="28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TW" altLang="en-US" sz="28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1" name="矩形 100"/>
          <p:cNvSpPr/>
          <p:nvPr/>
        </p:nvSpPr>
        <p:spPr>
          <a:xfrm>
            <a:off x="6180676" y="1790861"/>
            <a:ext cx="931333" cy="46566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TW" sz="28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TW" altLang="en-US" sz="28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3" name="直線單箭頭接點 102"/>
          <p:cNvCxnSpPr>
            <a:cxnSpLocks/>
          </p:cNvCxnSpPr>
          <p:nvPr/>
        </p:nvCxnSpPr>
        <p:spPr>
          <a:xfrm>
            <a:off x="5774275" y="3148171"/>
            <a:ext cx="38946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線單箭頭接點 103"/>
          <p:cNvCxnSpPr>
            <a:cxnSpLocks/>
          </p:cNvCxnSpPr>
          <p:nvPr/>
        </p:nvCxnSpPr>
        <p:spPr>
          <a:xfrm>
            <a:off x="7145877" y="3165104"/>
            <a:ext cx="38946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線單箭頭接點 104"/>
          <p:cNvCxnSpPr>
            <a:cxnSpLocks/>
          </p:cNvCxnSpPr>
          <p:nvPr/>
        </p:nvCxnSpPr>
        <p:spPr>
          <a:xfrm rot="16200000">
            <a:off x="6468541" y="2468195"/>
            <a:ext cx="38946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線單箭頭接點 105"/>
          <p:cNvCxnSpPr>
            <a:cxnSpLocks/>
          </p:cNvCxnSpPr>
          <p:nvPr/>
        </p:nvCxnSpPr>
        <p:spPr>
          <a:xfrm rot="16200000">
            <a:off x="6468541" y="3802356"/>
            <a:ext cx="38946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文字方塊 106"/>
          <p:cNvSpPr txBox="1"/>
          <p:nvPr/>
        </p:nvSpPr>
        <p:spPr>
          <a:xfrm>
            <a:off x="8092435" y="2787942"/>
            <a:ext cx="9313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……</a:t>
            </a:r>
            <a:endParaRPr lang="zh-TW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8" name="文字方塊 107"/>
          <p:cNvSpPr txBox="1"/>
          <p:nvPr/>
        </p:nvSpPr>
        <p:spPr>
          <a:xfrm rot="5400000">
            <a:off x="4194184" y="1346301"/>
            <a:ext cx="4341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lang="zh-TW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9" name="文字方塊 108"/>
          <p:cNvSpPr txBox="1"/>
          <p:nvPr/>
        </p:nvSpPr>
        <p:spPr>
          <a:xfrm rot="5400000">
            <a:off x="6524592" y="1371121"/>
            <a:ext cx="4341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lang="zh-TW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文字方塊 54"/>
          <p:cNvSpPr txBox="1"/>
          <p:nvPr/>
        </p:nvSpPr>
        <p:spPr>
          <a:xfrm rot="5400000">
            <a:off x="1910453" y="1310110"/>
            <a:ext cx="4341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lang="zh-TW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3797332" y="996276"/>
                <a:ext cx="219021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altLang="zh-TW" sz="240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zh-TW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7332" y="996276"/>
                <a:ext cx="2190215" cy="461665"/>
              </a:xfrm>
              <a:prstGeom prst="rect">
                <a:avLst/>
              </a:prstGeom>
              <a:blipFill>
                <a:blip r:embed="rId2"/>
                <a:stretch>
                  <a:fillRect b="-184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矩形 85"/>
              <p:cNvSpPr/>
              <p:nvPr/>
            </p:nvSpPr>
            <p:spPr>
              <a:xfrm>
                <a:off x="5971069" y="1008648"/>
                <a:ext cx="217168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altLang="zh-TW" sz="240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zh-TW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6" name="矩形 8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1069" y="1008648"/>
                <a:ext cx="2171685" cy="461665"/>
              </a:xfrm>
              <a:prstGeom prst="rect">
                <a:avLst/>
              </a:prstGeom>
              <a:blipFill>
                <a:blip r:embed="rId3"/>
                <a:stretch>
                  <a:fillRect b="-184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矩形 93"/>
              <p:cNvSpPr/>
              <p:nvPr/>
            </p:nvSpPr>
            <p:spPr>
              <a:xfrm>
                <a:off x="8011727" y="958857"/>
                <a:ext cx="49244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zh-TW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4" name="矩形 9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1727" y="958857"/>
                <a:ext cx="492443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33307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  <p:bldP spid="57" grpId="0" animBg="1"/>
      <p:bldP spid="58" grpId="0" animBg="1"/>
      <p:bldP spid="59" grpId="0" animBg="1"/>
      <p:bldP spid="60" grpId="0" animBg="1"/>
      <p:bldP spid="65" grpId="0" animBg="1"/>
      <p:bldP spid="66" grpId="0" animBg="1"/>
      <p:bldP spid="67" grpId="0" animBg="1"/>
      <p:bldP spid="68" grpId="0" animBg="1"/>
      <p:bldP spid="73" grpId="0" animBg="1"/>
      <p:bldP spid="74" grpId="0" animBg="1"/>
      <p:bldP spid="75" grpId="0" animBg="1"/>
      <p:bldP spid="76" grpId="0" animBg="1"/>
      <p:bldP spid="81" grpId="0"/>
      <p:bldP spid="82" grpId="0" animBg="1"/>
      <p:bldP spid="83" grpId="0" animBg="1"/>
      <p:bldP spid="84" grpId="0" animBg="1"/>
      <p:bldP spid="85" grpId="0" animBg="1"/>
      <p:bldP spid="91" grpId="0" animBg="1"/>
      <p:bldP spid="92" grpId="0" animBg="1"/>
      <p:bldP spid="93" grpId="0" animBg="1"/>
      <p:bldP spid="99" grpId="0" animBg="1"/>
      <p:bldP spid="100" grpId="0" animBg="1"/>
      <p:bldP spid="101" grpId="0" animBg="1"/>
      <p:bldP spid="107" grpId="0"/>
      <p:bldP spid="108" grpId="0"/>
      <p:bldP spid="109" grpId="0"/>
      <p:bldP spid="55" grpId="0"/>
      <p:bldP spid="86" grpId="0"/>
      <p:bldP spid="94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Pointer Network</a:t>
            </a:r>
            <a:endParaRPr lang="zh-CN" altLang="en-US" dirty="0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xmlns="" id="{96FBD6D4-33D3-47BC-8FCC-B083CBC3C5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11188" y="1052736"/>
            <a:ext cx="2664668" cy="1928712"/>
          </a:xfrm>
          <a:prstGeom prst="rect">
            <a:avLst/>
          </a:prstGeom>
        </p:spPr>
      </p:pic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DD9482A-3D2D-4244-B45B-4D0BCC81DD2A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40</a:t>
            </a:fld>
            <a:endParaRPr lang="en-US" altLang="zh-CN">
              <a:solidFill>
                <a:srgbClr val="000000"/>
              </a:solidFill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xmlns="" id="{A3F41F8A-5B57-4145-9E4C-4ED568C525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7824" y="2420888"/>
            <a:ext cx="3667046" cy="209609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xmlns="" id="{D20BD913-879F-45B1-ABA7-8765B488F4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6074" y="4077072"/>
            <a:ext cx="3487071" cy="1961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713681"/>
      </p:ext>
    </p:extLst>
  </p:cSld>
  <p:clrMapOvr>
    <a:masterClrMapping/>
  </p:clrMapOvr>
  <p:transition spd="slow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Pointer Network Applications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  <a:p>
            <a:r>
              <a:rPr lang="en-US" altLang="zh-CN" dirty="0"/>
              <a:t>Summarization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Machine Translation</a:t>
            </a:r>
          </a:p>
          <a:p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DD9482A-3D2D-4244-B45B-4D0BCC81DD2A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41</a:t>
            </a:fld>
            <a:endParaRPr lang="en-US" altLang="zh-CN">
              <a:solidFill>
                <a:srgbClr val="000000"/>
              </a:solidFill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xmlns="" id="{B77A911F-7E77-423A-A3F6-66BF2ABC52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3462" y="1634384"/>
            <a:ext cx="4608513" cy="258017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xmlns="" id="{020AFF33-B22E-4B88-8F0B-B4D819AE5F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0105" y="5062486"/>
            <a:ext cx="5575226" cy="862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808823"/>
      </p:ext>
    </p:extLst>
  </p:cSld>
  <p:clrMapOvr>
    <a:masterClrMapping/>
  </p:clrMapOvr>
  <p:transition spd="slow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cap="none" dirty="0"/>
              <a:t>Attention and Augmented </a:t>
            </a:r>
            <a:r>
              <a:rPr lang="en-US" altLang="zh-CN" cap="none" dirty="0" err="1"/>
              <a:t>RNN</a:t>
            </a:r>
            <a:endParaRPr lang="zh-CN" altLang="en-US" cap="none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294967295"/>
          </p:nvPr>
        </p:nvSpPr>
        <p:spPr>
          <a:xfrm>
            <a:off x="7162800" y="6597650"/>
            <a:ext cx="1981200" cy="195263"/>
          </a:xfrm>
        </p:spPr>
        <p:txBody>
          <a:bodyPr/>
          <a:lstStyle/>
          <a:p>
            <a:pPr>
              <a:defRPr/>
            </a:pPr>
            <a:fld id="{2DD9482A-3D2D-4244-B45B-4D0BCC81DD2A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42</a:t>
            </a:fld>
            <a:endParaRPr lang="en-US" altLang="zh-CN">
              <a:solidFill>
                <a:srgbClr val="000000"/>
              </a:solidFill>
            </a:endParaRPr>
          </a:p>
        </p:txBody>
      </p:sp>
      <p:pic>
        <p:nvPicPr>
          <p:cNvPr id="8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836712"/>
            <a:ext cx="8280920" cy="25028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矩形 9"/>
          <p:cNvSpPr/>
          <p:nvPr/>
        </p:nvSpPr>
        <p:spPr>
          <a:xfrm>
            <a:off x="611560" y="6239390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1200" dirty="0"/>
              <a:t>https://</a:t>
            </a:r>
            <a:r>
              <a:rPr lang="en-US" altLang="zh-CN" sz="1200" dirty="0" err="1"/>
              <a:t>distill.pub</a:t>
            </a:r>
            <a:r>
              <a:rPr lang="en-US" altLang="zh-CN" sz="1200" dirty="0"/>
              <a:t>/2016/augmented-</a:t>
            </a:r>
            <a:r>
              <a:rPr lang="en-US" altLang="zh-CN" sz="1200" dirty="0" err="1"/>
              <a:t>rnns</a:t>
            </a:r>
            <a:r>
              <a:rPr lang="en-US" altLang="zh-CN" sz="1200" dirty="0"/>
              <a:t>/</a:t>
            </a:r>
            <a:endParaRPr lang="zh-CN" altLang="en-US" sz="1200" dirty="0"/>
          </a:p>
        </p:txBody>
      </p:sp>
      <p:sp>
        <p:nvSpPr>
          <p:cNvPr id="11" name="矩形 10"/>
          <p:cNvSpPr/>
          <p:nvPr/>
        </p:nvSpPr>
        <p:spPr bwMode="auto">
          <a:xfrm>
            <a:off x="2555776" y="836712"/>
            <a:ext cx="1800200" cy="2502859"/>
          </a:xfrm>
          <a:prstGeom prst="rect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342900" marR="0" indent="-342900" algn="ctr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None/>
              <a:tabLst/>
            </a:pPr>
            <a:endParaRPr kumimoji="0" lang="zh-CN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黑体" pitchFamily="49" charset="-122"/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69340948"/>
      </p:ext>
    </p:extLst>
  </p:cSld>
  <p:clrMapOvr>
    <a:masterClrMapping/>
  </p:clrMapOvr>
  <p:transition spd="slow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NTM:</a:t>
            </a:r>
            <a:r>
              <a:rPr lang="zh-CN" altLang="en-US" dirty="0"/>
              <a:t> </a:t>
            </a:r>
            <a:r>
              <a:rPr lang="en-US" altLang="zh-CN" dirty="0"/>
              <a:t>Neural Turing Machines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/>
              <a:t>RNN</a:t>
            </a:r>
            <a:r>
              <a:rPr lang="en-US" altLang="zh-CN" dirty="0"/>
              <a:t> </a:t>
            </a:r>
            <a:r>
              <a:rPr lang="zh-CN" altLang="en-US" dirty="0"/>
              <a:t>是 </a:t>
            </a:r>
            <a:r>
              <a:rPr lang="en-US" altLang="zh-CN" dirty="0"/>
              <a:t>Turing-complete </a:t>
            </a:r>
            <a:r>
              <a:rPr lang="zh-CN" altLang="en-US" dirty="0"/>
              <a:t>的，可以用来模拟任何函数，当然也可以模拟任何程序的功能。</a:t>
            </a:r>
            <a:endParaRPr lang="zh-TW" altLang="en-US" dirty="0"/>
          </a:p>
          <a:p>
            <a:r>
              <a:rPr lang="en-US" altLang="zh-CN" dirty="0"/>
              <a:t>NTM extends the capabilities of neural networks by coupling neural networks to external memory resources.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In particular, every component in the architecture is differentiated, which makes gradient descent training more straightforward.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DD9482A-3D2D-4244-B45B-4D0BCC81DD2A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43</a:t>
            </a:fld>
            <a:endParaRPr lang="en-US" altLang="zh-CN">
              <a:solidFill>
                <a:srgbClr val="000000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xmlns="" id="{027DF12A-57CB-48AC-A16C-F29E4DD47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9753" y="2420888"/>
            <a:ext cx="4320479" cy="3039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87361"/>
      </p:ext>
    </p:extLst>
  </p:cSld>
  <p:clrMapOvr>
    <a:masterClrMapping/>
  </p:clrMapOvr>
  <p:transition spd="slow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792"/>
          <a:stretch/>
        </p:blipFill>
        <p:spPr bwMode="auto">
          <a:xfrm>
            <a:off x="1547664" y="4581128"/>
            <a:ext cx="6727297" cy="2088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组合 6"/>
          <p:cNvGrpSpPr/>
          <p:nvPr/>
        </p:nvGrpSpPr>
        <p:grpSpPr>
          <a:xfrm>
            <a:off x="1239813" y="2132856"/>
            <a:ext cx="6984429" cy="2221627"/>
            <a:chOff x="683915" y="2276872"/>
            <a:chExt cx="7772722" cy="2472369"/>
          </a:xfrm>
        </p:grpSpPr>
        <p:pic>
          <p:nvPicPr>
            <p:cNvPr id="6146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3915" y="2276872"/>
              <a:ext cx="7772722" cy="24723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矩形 5"/>
            <p:cNvSpPr/>
            <p:nvPr/>
          </p:nvSpPr>
          <p:spPr>
            <a:xfrm>
              <a:off x="4644008" y="2924944"/>
              <a:ext cx="2380460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dirty="0"/>
                <a:t>Content-based attention</a:t>
              </a:r>
              <a:endParaRPr lang="zh-CN" altLang="en-US" sz="1400" dirty="0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NTM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Neural Turing Machines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DD9482A-3D2D-4244-B45B-4D0BCC81DD2A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44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751478" y="5625244"/>
            <a:ext cx="242566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/>
              <a:t>Location-based attention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/>
              <a:t>NTMs</a:t>
            </a:r>
            <a:r>
              <a:rPr lang="en-US" altLang="zh-CN" dirty="0"/>
              <a:t> </a:t>
            </a:r>
            <a:r>
              <a:rPr lang="zh-CN" altLang="en-US" dirty="0"/>
              <a:t>如何寻址</a:t>
            </a:r>
            <a:r>
              <a:rPr lang="en-US" altLang="zh-CN" dirty="0"/>
              <a:t>? </a:t>
            </a:r>
          </a:p>
          <a:p>
            <a:r>
              <a:rPr lang="en-US" altLang="zh-CN" b="1" dirty="0"/>
              <a:t>Content-based attention +</a:t>
            </a:r>
            <a:r>
              <a:rPr lang="en-US" altLang="zh-CN" dirty="0"/>
              <a:t> </a:t>
            </a:r>
            <a:r>
              <a:rPr lang="en-US" altLang="zh-CN" b="1" dirty="0"/>
              <a:t>Location-based attention</a:t>
            </a:r>
            <a:endParaRPr lang="en-US" altLang="zh-CN" dirty="0"/>
          </a:p>
          <a:p>
            <a:pPr lvl="1"/>
            <a:r>
              <a:rPr lang="en-US" altLang="zh-CN" dirty="0"/>
              <a:t>Content-based attention: allows </a:t>
            </a:r>
            <a:r>
              <a:rPr lang="en-US" altLang="zh-CN" dirty="0" err="1"/>
              <a:t>NTMs</a:t>
            </a:r>
            <a:r>
              <a:rPr lang="en-US" altLang="zh-CN" dirty="0"/>
              <a:t> to search through their memory and focus on places that match what they’re looking for</a:t>
            </a:r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r>
              <a:rPr lang="en-US" altLang="zh-CN" dirty="0"/>
              <a:t>Location-based attention: allows relative movement in memory, enabling the </a:t>
            </a:r>
            <a:r>
              <a:rPr lang="en-US" altLang="zh-CN" dirty="0" err="1"/>
              <a:t>NTM</a:t>
            </a:r>
            <a:r>
              <a:rPr lang="en-US" altLang="zh-CN" dirty="0"/>
              <a:t> to loop.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87692366"/>
      </p:ext>
    </p:extLst>
  </p:cSld>
  <p:clrMapOvr>
    <a:masterClrMapping/>
  </p:clrMapOvr>
  <p:transition spd="slow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DNC: Differentiable Neural Computer</a:t>
            </a:r>
            <a:endParaRPr lang="zh-CN" altLang="en-US" dirty="0"/>
          </a:p>
        </p:txBody>
      </p:sp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628800"/>
            <a:ext cx="4485878" cy="45563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2" descr="https://upload.wikimedia.org/wikipedia/commons/thumb/e/e5/Von_Neumann_Architecture.svg/1280px-Von_Neumann_Architecture.svg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2708920"/>
            <a:ext cx="4760313" cy="2752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矩形 11"/>
          <p:cNvSpPr/>
          <p:nvPr/>
        </p:nvSpPr>
        <p:spPr>
          <a:xfrm>
            <a:off x="5148064" y="2060848"/>
            <a:ext cx="32783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Von Neumann architecture</a:t>
            </a:r>
            <a:endParaRPr lang="zh-CN" altLang="en-US" dirty="0"/>
          </a:p>
        </p:txBody>
      </p:sp>
      <p:sp>
        <p:nvSpPr>
          <p:cNvPr id="14" name="矩形 13"/>
          <p:cNvSpPr/>
          <p:nvPr/>
        </p:nvSpPr>
        <p:spPr bwMode="auto">
          <a:xfrm>
            <a:off x="5580112" y="4797152"/>
            <a:ext cx="2160240" cy="792088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342900" marR="0" indent="-342900" algn="ctr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None/>
              <a:tabLst/>
            </a:pPr>
            <a:endParaRPr kumimoji="0" lang="zh-CN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黑体" pitchFamily="49" charset="-122"/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42848335"/>
      </p:ext>
    </p:extLst>
  </p:cSld>
  <p:clrMapOvr>
    <a:masterClrMapping/>
  </p:clrMapOvr>
  <p:transition spd="slow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DNC: Differentiable Neural Computer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DNC </a:t>
            </a:r>
            <a:r>
              <a:rPr lang="zh-CN" altLang="en-US" dirty="0"/>
              <a:t>改进了 </a:t>
            </a:r>
            <a:r>
              <a:rPr lang="en-US" altLang="zh-CN" dirty="0" err="1"/>
              <a:t>NTM</a:t>
            </a:r>
            <a:r>
              <a:rPr lang="en-US" altLang="zh-CN" dirty="0"/>
              <a:t> </a:t>
            </a:r>
            <a:r>
              <a:rPr lang="zh-CN" altLang="en-US" dirty="0"/>
              <a:t>的寻址机制</a:t>
            </a:r>
            <a:endParaRPr lang="en-US" altLang="zh-CN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DD9482A-3D2D-4244-B45B-4D0BCC81DD2A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46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770384" y="1769245"/>
            <a:ext cx="3384376" cy="64633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CN" dirty="0" err="1"/>
              <a:t>NTM</a:t>
            </a:r>
            <a:r>
              <a:rPr lang="en-US" altLang="zh-CN" dirty="0"/>
              <a:t> </a:t>
            </a:r>
            <a:r>
              <a:rPr lang="zh-CN" altLang="en-US" dirty="0"/>
              <a:t>不能保障多个存储单元之间，不相互重叠，不相互干扰</a:t>
            </a:r>
          </a:p>
        </p:txBody>
      </p:sp>
      <p:sp>
        <p:nvSpPr>
          <p:cNvPr id="8" name="矩形 7"/>
          <p:cNvSpPr/>
          <p:nvPr/>
        </p:nvSpPr>
        <p:spPr>
          <a:xfrm>
            <a:off x="4946848" y="1769930"/>
            <a:ext cx="3444690" cy="646331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lvl="1"/>
            <a:r>
              <a:rPr lang="en-US" altLang="zh-CN" dirty="0"/>
              <a:t>dynamic memory allocation: allocate a free space</a:t>
            </a:r>
          </a:p>
        </p:txBody>
      </p:sp>
      <p:sp>
        <p:nvSpPr>
          <p:cNvPr id="9" name="矩形 8"/>
          <p:cNvSpPr/>
          <p:nvPr/>
        </p:nvSpPr>
        <p:spPr>
          <a:xfrm>
            <a:off x="770384" y="2807181"/>
            <a:ext cx="3384376" cy="120032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CN" dirty="0" err="1"/>
              <a:t>NTM</a:t>
            </a:r>
            <a:r>
              <a:rPr lang="en-US" altLang="zh-CN" dirty="0"/>
              <a:t> </a:t>
            </a:r>
            <a:r>
              <a:rPr lang="zh-CN" altLang="en-US" dirty="0"/>
              <a:t>不能释放存储单元，如果处理很长的序列时，譬如处理一部超长的长篇小说，搞不好所有存储都会被占满，导致系统崩溃</a:t>
            </a:r>
          </a:p>
        </p:txBody>
      </p:sp>
      <p:sp>
        <p:nvSpPr>
          <p:cNvPr id="11" name="矩形 10"/>
          <p:cNvSpPr/>
          <p:nvPr/>
        </p:nvSpPr>
        <p:spPr>
          <a:xfrm>
            <a:off x="4946848" y="3137397"/>
            <a:ext cx="3444690" cy="646331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CN" dirty="0"/>
              <a:t>dynamic memory allocation: free gates</a:t>
            </a:r>
          </a:p>
        </p:txBody>
      </p:sp>
      <p:sp>
        <p:nvSpPr>
          <p:cNvPr id="12" name="矩形 11"/>
          <p:cNvSpPr/>
          <p:nvPr/>
        </p:nvSpPr>
        <p:spPr>
          <a:xfrm>
            <a:off x="770384" y="4433541"/>
            <a:ext cx="3384376" cy="147732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CN" dirty="0" err="1"/>
              <a:t>NTM</a:t>
            </a:r>
            <a:r>
              <a:rPr lang="en-US" altLang="zh-CN" dirty="0"/>
              <a:t> </a:t>
            </a:r>
            <a:r>
              <a:rPr lang="zh-CN" altLang="en-US" dirty="0"/>
              <a:t>中，一旦某个读写操作，远跳到其它存储区域，那么后续操作也跟着去其它区域。</a:t>
            </a:r>
            <a:r>
              <a:rPr lang="en-US" altLang="zh-CN" dirty="0" err="1"/>
              <a:t>NTM</a:t>
            </a:r>
            <a:r>
              <a:rPr lang="zh-CN" altLang="en-US" dirty="0"/>
              <a:t>由于没有时序链接会想不起来原先的存储区域在哪里</a:t>
            </a:r>
          </a:p>
        </p:txBody>
      </p:sp>
      <p:sp>
        <p:nvSpPr>
          <p:cNvPr id="14" name="矩形 13"/>
          <p:cNvSpPr/>
          <p:nvPr/>
        </p:nvSpPr>
        <p:spPr>
          <a:xfrm>
            <a:off x="4946848" y="4837797"/>
            <a:ext cx="3444690" cy="36933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CN" dirty="0"/>
              <a:t>temporal link matrix</a:t>
            </a:r>
          </a:p>
        </p:txBody>
      </p:sp>
      <p:sp>
        <p:nvSpPr>
          <p:cNvPr id="15" name="右箭头 14"/>
          <p:cNvSpPr/>
          <p:nvPr/>
        </p:nvSpPr>
        <p:spPr bwMode="auto">
          <a:xfrm>
            <a:off x="4410819" y="1981328"/>
            <a:ext cx="360040" cy="323851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342900" marR="0" indent="-342900" algn="ctr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None/>
              <a:tabLst/>
            </a:pPr>
            <a:endParaRPr kumimoji="0" lang="zh-CN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16" name="右箭头 15"/>
          <p:cNvSpPr/>
          <p:nvPr/>
        </p:nvSpPr>
        <p:spPr bwMode="auto">
          <a:xfrm>
            <a:off x="4410819" y="3298636"/>
            <a:ext cx="360040" cy="323851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342900" marR="0" indent="-342900" algn="ctr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None/>
              <a:tabLst/>
            </a:pPr>
            <a:endParaRPr kumimoji="0" lang="zh-CN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17" name="右箭头 16"/>
          <p:cNvSpPr/>
          <p:nvPr/>
        </p:nvSpPr>
        <p:spPr bwMode="auto">
          <a:xfrm>
            <a:off x="4383199" y="4890399"/>
            <a:ext cx="360040" cy="323851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342900" marR="0" indent="-342900" algn="ctr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None/>
              <a:tabLst/>
            </a:pPr>
            <a:endParaRPr kumimoji="0" lang="zh-CN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黑体" pitchFamily="49" charset="-122"/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3596436"/>
      </p:ext>
    </p:extLst>
  </p:cSld>
  <p:clrMapOvr>
    <a:masterClrMapping/>
  </p:clrMapOvr>
  <p:transition spd="slow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ACT: Adaptive Computation Time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/>
              <a:t>RNN</a:t>
            </a:r>
            <a:r>
              <a:rPr lang="zh-CN" altLang="en-US" dirty="0"/>
              <a:t>每次的计算量是固定的（一次执行一个</a:t>
            </a:r>
            <a:r>
              <a:rPr lang="en-US" altLang="zh-CN" dirty="0"/>
              <a:t>Cell</a:t>
            </a:r>
            <a:r>
              <a:rPr lang="zh-CN" altLang="en-US" dirty="0"/>
              <a:t>）。自适应计算</a:t>
            </a:r>
            <a:r>
              <a:rPr lang="en-US" altLang="zh-CN" dirty="0"/>
              <a:t>(ACT) </a:t>
            </a:r>
            <a:r>
              <a:rPr lang="zh-CN" altLang="en-US" dirty="0"/>
              <a:t>允许</a:t>
            </a:r>
            <a:r>
              <a:rPr lang="en-US" altLang="zh-CN" dirty="0" err="1"/>
              <a:t>RNN</a:t>
            </a:r>
            <a:r>
              <a:rPr lang="zh-CN" altLang="en-US" dirty="0"/>
              <a:t>在每次执行多轮（一次执行一个</a:t>
            </a:r>
            <a:r>
              <a:rPr lang="en-US" altLang="zh-CN" dirty="0"/>
              <a:t>Cell</a:t>
            </a:r>
            <a:r>
              <a:rPr lang="zh-CN" altLang="en-US" dirty="0"/>
              <a:t>多次</a:t>
            </a:r>
            <a:r>
              <a:rPr lang="en-US" altLang="zh-CN" dirty="0"/>
              <a:t> </a:t>
            </a:r>
            <a:r>
              <a:rPr lang="zh-CN" altLang="en-US" dirty="0"/>
              <a:t>），可以理解为在</a:t>
            </a:r>
            <a:r>
              <a:rPr lang="en-US" altLang="zh-CN" dirty="0" err="1"/>
              <a:t>RNN</a:t>
            </a:r>
            <a:r>
              <a:rPr lang="zh-CN" altLang="en-US" dirty="0"/>
              <a:t>中嵌入</a:t>
            </a:r>
            <a:r>
              <a:rPr lang="en-US" altLang="zh-CN" dirty="0" err="1"/>
              <a:t>RNN</a:t>
            </a:r>
            <a:r>
              <a:rPr lang="zh-CN" altLang="en-US" dirty="0"/>
              <a:t>。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采用之前</a:t>
            </a:r>
            <a:r>
              <a:rPr lang="en-US" altLang="zh-CN" dirty="0"/>
              <a:t>Attention</a:t>
            </a:r>
            <a:r>
              <a:rPr lang="zh-CN" altLang="en-US" dirty="0"/>
              <a:t>相同的技巧，并不去决定轮数这个离散量，而是在轮数上分配注意力，最后的输出是多轮结果的加权和。</a:t>
            </a:r>
            <a:endParaRPr lang="en-US" altLang="zh-CN" dirty="0"/>
          </a:p>
          <a:p>
            <a:r>
              <a:rPr lang="zh-CN" altLang="en-US" dirty="0"/>
              <a:t>在训练</a:t>
            </a:r>
            <a:r>
              <a:rPr lang="en-US" altLang="zh-CN" dirty="0"/>
              <a:t>ACT</a:t>
            </a:r>
            <a:r>
              <a:rPr lang="zh-CN" altLang="en-US" dirty="0"/>
              <a:t>模型时，通常会引入“思考成本” </a:t>
            </a:r>
            <a:r>
              <a:rPr lang="en-US" altLang="zh-CN" dirty="0"/>
              <a:t>(ponder cost)</a:t>
            </a:r>
            <a:r>
              <a:rPr lang="zh-CN" altLang="en-US" dirty="0"/>
              <a:t>作为损失函数的一部分，对过多计算进行惩罚。</a:t>
            </a:r>
          </a:p>
          <a:p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DD9482A-3D2D-4244-B45B-4D0BCC81DD2A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47</a:t>
            </a:fld>
            <a:endParaRPr lang="en-US" altLang="zh-CN">
              <a:solidFill>
                <a:srgbClr val="000000"/>
              </a:solidFill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132856"/>
            <a:ext cx="8100392" cy="26025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27402187"/>
      </p:ext>
    </p:extLst>
  </p:cSld>
  <p:clrMapOvr>
    <a:masterClrMapping/>
  </p:clrMapOvr>
  <p:transition spd="slow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5" y="1124744"/>
            <a:ext cx="5204215" cy="8480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Neural Programmer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The program is generated one operation at a time by a controller </a:t>
            </a:r>
            <a:r>
              <a:rPr lang="en-US" altLang="zh-CN" dirty="0" err="1"/>
              <a:t>RNN</a:t>
            </a:r>
            <a:r>
              <a:rPr lang="en-US" altLang="zh-CN" dirty="0"/>
              <a:t>. </a:t>
            </a:r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将神经网络和常规编程结合</a:t>
            </a:r>
            <a:endParaRPr lang="en-US" altLang="zh-CN" dirty="0"/>
          </a:p>
          <a:p>
            <a:r>
              <a:rPr lang="zh-CN" altLang="en-US" dirty="0"/>
              <a:t>如：生成</a:t>
            </a:r>
            <a:r>
              <a:rPr lang="en-US" altLang="zh-CN" dirty="0"/>
              <a:t>SQL</a:t>
            </a:r>
            <a:r>
              <a:rPr lang="zh-CN" altLang="en-US" dirty="0"/>
              <a:t>代码查询</a:t>
            </a:r>
            <a:endParaRPr lang="en-US" altLang="zh-CN" dirty="0"/>
          </a:p>
          <a:p>
            <a:r>
              <a:rPr lang="zh-CN" altLang="en-US" dirty="0"/>
              <a:t>基本想法是运行所有的操作，然后用</a:t>
            </a:r>
            <a:r>
              <a:rPr lang="en-US" altLang="zh-CN" dirty="0"/>
              <a:t>Attention</a:t>
            </a:r>
            <a:r>
              <a:rPr lang="zh-CN" altLang="en-US" dirty="0"/>
              <a:t>来分配结果的权重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DD9482A-3D2D-4244-B45B-4D0BCC81DD2A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48</a:t>
            </a:fld>
            <a:endParaRPr lang="en-US" altLang="zh-CN">
              <a:solidFill>
                <a:srgbClr val="000000"/>
              </a:solidFill>
            </a:endParaRPr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513" y="3464818"/>
            <a:ext cx="7038975" cy="2790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46006968"/>
      </p:ext>
    </p:extLst>
  </p:cSld>
  <p:clrMapOvr>
    <a:masterClrMapping/>
  </p:clrMapOvr>
  <p:transition spd="slow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cap="none" dirty="0"/>
              <a:t>Any Questions?</a:t>
            </a:r>
            <a:endParaRPr lang="zh-CN" altLang="en-US" cap="none" dirty="0"/>
          </a:p>
        </p:txBody>
      </p:sp>
      <p:sp>
        <p:nvSpPr>
          <p:cNvPr id="7" name="文本占位符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294967295"/>
          </p:nvPr>
        </p:nvSpPr>
        <p:spPr>
          <a:xfrm>
            <a:off x="7162800" y="6597650"/>
            <a:ext cx="1981200" cy="195263"/>
          </a:xfrm>
        </p:spPr>
        <p:txBody>
          <a:bodyPr/>
          <a:lstStyle/>
          <a:p>
            <a:pPr>
              <a:defRPr/>
            </a:pPr>
            <a:fld id="{2DD9482A-3D2D-4244-B45B-4D0BCC81DD2A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49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5672622"/>
      </p:ext>
    </p:extLst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矩形 60"/>
          <p:cNvSpPr/>
          <p:nvPr/>
        </p:nvSpPr>
        <p:spPr>
          <a:xfrm>
            <a:off x="1794937" y="5060684"/>
            <a:ext cx="931333" cy="931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TW" sz="28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28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2" name="矩形 61"/>
          <p:cNvSpPr/>
          <p:nvPr/>
        </p:nvSpPr>
        <p:spPr>
          <a:xfrm>
            <a:off x="829739" y="5060683"/>
            <a:ext cx="507999" cy="93133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TW" sz="28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TW" altLang="en-US" sz="28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3149606" y="5083831"/>
            <a:ext cx="507999" cy="93133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TW" sz="28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28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4" name="矩形 63"/>
          <p:cNvSpPr/>
          <p:nvPr/>
        </p:nvSpPr>
        <p:spPr>
          <a:xfrm>
            <a:off x="1794937" y="4291367"/>
            <a:ext cx="931333" cy="46566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TW" sz="28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28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矩形 64"/>
          <p:cNvSpPr/>
          <p:nvPr/>
        </p:nvSpPr>
        <p:spPr>
          <a:xfrm>
            <a:off x="1794937" y="6237668"/>
            <a:ext cx="931333" cy="46566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TW" sz="28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28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6" name="直線單箭頭接點 65"/>
          <p:cNvCxnSpPr>
            <a:cxnSpLocks/>
          </p:cNvCxnSpPr>
          <p:nvPr/>
        </p:nvCxnSpPr>
        <p:spPr>
          <a:xfrm>
            <a:off x="1388536" y="5532565"/>
            <a:ext cx="38946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單箭頭接點 66"/>
          <p:cNvCxnSpPr>
            <a:cxnSpLocks/>
          </p:cNvCxnSpPr>
          <p:nvPr/>
        </p:nvCxnSpPr>
        <p:spPr>
          <a:xfrm>
            <a:off x="2760138" y="5549498"/>
            <a:ext cx="38946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單箭頭接點 67"/>
          <p:cNvCxnSpPr>
            <a:cxnSpLocks/>
          </p:cNvCxnSpPr>
          <p:nvPr/>
        </p:nvCxnSpPr>
        <p:spPr>
          <a:xfrm rot="16200000">
            <a:off x="2142536" y="4912323"/>
            <a:ext cx="2700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單箭頭接點 68"/>
          <p:cNvCxnSpPr>
            <a:cxnSpLocks/>
          </p:cNvCxnSpPr>
          <p:nvPr/>
        </p:nvCxnSpPr>
        <p:spPr>
          <a:xfrm rot="16200000">
            <a:off x="2142536" y="6101344"/>
            <a:ext cx="2700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矩形 69"/>
          <p:cNvSpPr/>
          <p:nvPr/>
        </p:nvSpPr>
        <p:spPr>
          <a:xfrm>
            <a:off x="4080941" y="5089660"/>
            <a:ext cx="931333" cy="931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TW" sz="28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28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1" name="矩形 70"/>
          <p:cNvSpPr/>
          <p:nvPr/>
        </p:nvSpPr>
        <p:spPr>
          <a:xfrm>
            <a:off x="5435610" y="5112807"/>
            <a:ext cx="507999" cy="93133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TW" sz="28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TW" altLang="en-US" sz="28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2" name="矩形 71"/>
          <p:cNvSpPr/>
          <p:nvPr/>
        </p:nvSpPr>
        <p:spPr>
          <a:xfrm>
            <a:off x="4080941" y="4320343"/>
            <a:ext cx="931333" cy="46566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TW" sz="28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TW" altLang="en-US" sz="28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3" name="矩形 72"/>
          <p:cNvSpPr/>
          <p:nvPr/>
        </p:nvSpPr>
        <p:spPr>
          <a:xfrm>
            <a:off x="4080941" y="6266644"/>
            <a:ext cx="931333" cy="46566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TW" sz="28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TW" altLang="en-US" sz="28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4" name="直線單箭頭接點 73"/>
          <p:cNvCxnSpPr>
            <a:cxnSpLocks/>
          </p:cNvCxnSpPr>
          <p:nvPr/>
        </p:nvCxnSpPr>
        <p:spPr>
          <a:xfrm>
            <a:off x="3674540" y="5561541"/>
            <a:ext cx="38946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線單箭頭接點 74"/>
          <p:cNvCxnSpPr>
            <a:cxnSpLocks/>
          </p:cNvCxnSpPr>
          <p:nvPr/>
        </p:nvCxnSpPr>
        <p:spPr>
          <a:xfrm>
            <a:off x="5046142" y="5578474"/>
            <a:ext cx="38946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線單箭頭接點 75"/>
          <p:cNvCxnSpPr>
            <a:cxnSpLocks/>
          </p:cNvCxnSpPr>
          <p:nvPr/>
        </p:nvCxnSpPr>
        <p:spPr>
          <a:xfrm rot="16200000">
            <a:off x="4428540" y="4941299"/>
            <a:ext cx="2700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線單箭頭接點 76"/>
          <p:cNvCxnSpPr>
            <a:cxnSpLocks/>
          </p:cNvCxnSpPr>
          <p:nvPr/>
        </p:nvCxnSpPr>
        <p:spPr>
          <a:xfrm rot="16200000">
            <a:off x="4428540" y="6130320"/>
            <a:ext cx="2700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矩形 77"/>
          <p:cNvSpPr/>
          <p:nvPr/>
        </p:nvSpPr>
        <p:spPr>
          <a:xfrm>
            <a:off x="6400811" y="5094548"/>
            <a:ext cx="931333" cy="931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TW" sz="28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28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9" name="矩形 78"/>
          <p:cNvSpPr/>
          <p:nvPr/>
        </p:nvSpPr>
        <p:spPr>
          <a:xfrm>
            <a:off x="7755480" y="5117695"/>
            <a:ext cx="507999" cy="93133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TW" sz="28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TW" altLang="en-US" sz="28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0" name="矩形 79"/>
          <p:cNvSpPr/>
          <p:nvPr/>
        </p:nvSpPr>
        <p:spPr>
          <a:xfrm>
            <a:off x="6400811" y="4325231"/>
            <a:ext cx="931333" cy="46566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TW" sz="28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TW" altLang="en-US" sz="28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1" name="矩形 80"/>
          <p:cNvSpPr/>
          <p:nvPr/>
        </p:nvSpPr>
        <p:spPr>
          <a:xfrm>
            <a:off x="6400811" y="6271532"/>
            <a:ext cx="931333" cy="46566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TW" sz="28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TW" altLang="en-US" sz="28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2" name="直線單箭頭接點 81"/>
          <p:cNvCxnSpPr>
            <a:cxnSpLocks/>
          </p:cNvCxnSpPr>
          <p:nvPr/>
        </p:nvCxnSpPr>
        <p:spPr>
          <a:xfrm>
            <a:off x="5994410" y="5566429"/>
            <a:ext cx="38946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線單箭頭接點 82"/>
          <p:cNvCxnSpPr>
            <a:cxnSpLocks/>
          </p:cNvCxnSpPr>
          <p:nvPr/>
        </p:nvCxnSpPr>
        <p:spPr>
          <a:xfrm>
            <a:off x="7366012" y="5583362"/>
            <a:ext cx="38946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線單箭頭接點 83"/>
          <p:cNvCxnSpPr>
            <a:cxnSpLocks/>
          </p:cNvCxnSpPr>
          <p:nvPr/>
        </p:nvCxnSpPr>
        <p:spPr>
          <a:xfrm rot="16200000">
            <a:off x="6748410" y="4946187"/>
            <a:ext cx="2700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線單箭頭接點 84"/>
          <p:cNvCxnSpPr>
            <a:cxnSpLocks/>
          </p:cNvCxnSpPr>
          <p:nvPr/>
        </p:nvCxnSpPr>
        <p:spPr>
          <a:xfrm rot="16200000">
            <a:off x="6748410" y="6135208"/>
            <a:ext cx="2700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矩形 86"/>
          <p:cNvSpPr/>
          <p:nvPr/>
        </p:nvSpPr>
        <p:spPr>
          <a:xfrm>
            <a:off x="1761069" y="1470240"/>
            <a:ext cx="931333" cy="93133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TW" sz="28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TW" altLang="en-US" sz="28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8" name="矩形 87"/>
          <p:cNvSpPr/>
          <p:nvPr/>
        </p:nvSpPr>
        <p:spPr>
          <a:xfrm>
            <a:off x="795871" y="1470239"/>
            <a:ext cx="507999" cy="93133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TW" sz="28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TW" altLang="en-US" sz="28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9" name="矩形 88"/>
          <p:cNvSpPr/>
          <p:nvPr/>
        </p:nvSpPr>
        <p:spPr>
          <a:xfrm>
            <a:off x="3115738" y="1493387"/>
            <a:ext cx="507999" cy="93133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TW" sz="28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28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1" name="直線單箭頭接點 90"/>
          <p:cNvCxnSpPr>
            <a:cxnSpLocks/>
          </p:cNvCxnSpPr>
          <p:nvPr/>
        </p:nvCxnSpPr>
        <p:spPr>
          <a:xfrm flipH="1">
            <a:off x="1354668" y="1942121"/>
            <a:ext cx="38946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線單箭頭接點 91"/>
          <p:cNvCxnSpPr>
            <a:cxnSpLocks/>
          </p:cNvCxnSpPr>
          <p:nvPr/>
        </p:nvCxnSpPr>
        <p:spPr>
          <a:xfrm flipH="1">
            <a:off x="2726270" y="1959054"/>
            <a:ext cx="38946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線單箭頭接點 92"/>
          <p:cNvCxnSpPr>
            <a:cxnSpLocks/>
          </p:cNvCxnSpPr>
          <p:nvPr/>
        </p:nvCxnSpPr>
        <p:spPr>
          <a:xfrm rot="5400000" flipV="1">
            <a:off x="2094154" y="1318523"/>
            <a:ext cx="2700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線單箭頭接點 93"/>
          <p:cNvCxnSpPr>
            <a:cxnSpLocks/>
          </p:cNvCxnSpPr>
          <p:nvPr/>
        </p:nvCxnSpPr>
        <p:spPr>
          <a:xfrm rot="5400000" flipV="1">
            <a:off x="2108668" y="2536572"/>
            <a:ext cx="2700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矩形 94"/>
          <p:cNvSpPr/>
          <p:nvPr/>
        </p:nvSpPr>
        <p:spPr>
          <a:xfrm>
            <a:off x="4047073" y="1499216"/>
            <a:ext cx="931333" cy="93133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TW" sz="28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TW" altLang="en-US" sz="28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6" name="矩形 95"/>
          <p:cNvSpPr/>
          <p:nvPr/>
        </p:nvSpPr>
        <p:spPr>
          <a:xfrm>
            <a:off x="5401742" y="1522363"/>
            <a:ext cx="507999" cy="93133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TW" sz="28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TW" altLang="en-US" sz="28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8" name="直線單箭頭接點 97"/>
          <p:cNvCxnSpPr>
            <a:cxnSpLocks/>
          </p:cNvCxnSpPr>
          <p:nvPr/>
        </p:nvCxnSpPr>
        <p:spPr>
          <a:xfrm flipH="1">
            <a:off x="3640672" y="1971097"/>
            <a:ext cx="38946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線單箭頭接點 98"/>
          <p:cNvCxnSpPr>
            <a:cxnSpLocks/>
          </p:cNvCxnSpPr>
          <p:nvPr/>
        </p:nvCxnSpPr>
        <p:spPr>
          <a:xfrm flipH="1">
            <a:off x="5012274" y="1988030"/>
            <a:ext cx="38946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線單箭頭接點 99"/>
          <p:cNvCxnSpPr>
            <a:cxnSpLocks/>
          </p:cNvCxnSpPr>
          <p:nvPr/>
        </p:nvCxnSpPr>
        <p:spPr>
          <a:xfrm rot="5400000" flipV="1">
            <a:off x="4380158" y="1347499"/>
            <a:ext cx="2700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線單箭頭接點 100"/>
          <p:cNvCxnSpPr>
            <a:cxnSpLocks/>
          </p:cNvCxnSpPr>
          <p:nvPr/>
        </p:nvCxnSpPr>
        <p:spPr>
          <a:xfrm rot="5400000" flipV="1">
            <a:off x="4394672" y="2565548"/>
            <a:ext cx="2700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矩形 101"/>
          <p:cNvSpPr/>
          <p:nvPr/>
        </p:nvSpPr>
        <p:spPr>
          <a:xfrm>
            <a:off x="6366943" y="1504104"/>
            <a:ext cx="931333" cy="93133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TW" sz="28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TW" altLang="en-US" sz="28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3" name="矩形 102"/>
          <p:cNvSpPr/>
          <p:nvPr/>
        </p:nvSpPr>
        <p:spPr>
          <a:xfrm>
            <a:off x="7721612" y="1527251"/>
            <a:ext cx="507999" cy="93133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TW" sz="28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TW" altLang="en-US" sz="28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5" name="直線單箭頭接點 104"/>
          <p:cNvCxnSpPr>
            <a:cxnSpLocks/>
          </p:cNvCxnSpPr>
          <p:nvPr/>
        </p:nvCxnSpPr>
        <p:spPr>
          <a:xfrm flipH="1">
            <a:off x="5960542" y="1975985"/>
            <a:ext cx="38946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線單箭頭接點 105"/>
          <p:cNvCxnSpPr>
            <a:cxnSpLocks/>
          </p:cNvCxnSpPr>
          <p:nvPr/>
        </p:nvCxnSpPr>
        <p:spPr>
          <a:xfrm flipH="1">
            <a:off x="7332144" y="1992918"/>
            <a:ext cx="38946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線單箭頭接點 106"/>
          <p:cNvCxnSpPr>
            <a:cxnSpLocks/>
          </p:cNvCxnSpPr>
          <p:nvPr/>
        </p:nvCxnSpPr>
        <p:spPr>
          <a:xfrm rot="5400000" flipV="1">
            <a:off x="6700028" y="1352387"/>
            <a:ext cx="2700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線單箭頭接點 107"/>
          <p:cNvCxnSpPr>
            <a:cxnSpLocks/>
          </p:cNvCxnSpPr>
          <p:nvPr/>
        </p:nvCxnSpPr>
        <p:spPr>
          <a:xfrm rot="5400000" flipV="1">
            <a:off x="6714542" y="2570436"/>
            <a:ext cx="2700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 2"/>
          <p:cNvSpPr/>
          <p:nvPr/>
        </p:nvSpPr>
        <p:spPr>
          <a:xfrm>
            <a:off x="220489" y="59115"/>
            <a:ext cx="336662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Bidirectional RNN</a:t>
            </a:r>
            <a:endParaRPr lang="zh-TW" altLang="en-US" sz="3200" b="1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0" name="矩形 109"/>
          <p:cNvSpPr/>
          <p:nvPr/>
        </p:nvSpPr>
        <p:spPr>
          <a:xfrm>
            <a:off x="1746555" y="720829"/>
            <a:ext cx="931333" cy="46566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TW" sz="28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28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1" name="矩形 110"/>
          <p:cNvSpPr/>
          <p:nvPr/>
        </p:nvSpPr>
        <p:spPr>
          <a:xfrm>
            <a:off x="4032559" y="749805"/>
            <a:ext cx="931333" cy="46566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TW" sz="28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TW" altLang="en-US" sz="28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2" name="矩形 111"/>
          <p:cNvSpPr/>
          <p:nvPr/>
        </p:nvSpPr>
        <p:spPr>
          <a:xfrm>
            <a:off x="6352429" y="754693"/>
            <a:ext cx="931333" cy="46566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TW" sz="28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TW" altLang="en-US" sz="28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3" name="矩形 112"/>
          <p:cNvSpPr/>
          <p:nvPr/>
        </p:nvSpPr>
        <p:spPr>
          <a:xfrm>
            <a:off x="1780423" y="2685816"/>
            <a:ext cx="931333" cy="465667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TW" sz="28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28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4" name="矩形 113"/>
          <p:cNvSpPr/>
          <p:nvPr/>
        </p:nvSpPr>
        <p:spPr>
          <a:xfrm>
            <a:off x="4066427" y="2714792"/>
            <a:ext cx="931333" cy="465667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TW" sz="28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TW" altLang="en-US" sz="28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5" name="矩形 114"/>
          <p:cNvSpPr/>
          <p:nvPr/>
        </p:nvSpPr>
        <p:spPr>
          <a:xfrm>
            <a:off x="6386297" y="2719680"/>
            <a:ext cx="931333" cy="465667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TW" sz="28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TW" altLang="en-US" sz="28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6" name="矩形 115"/>
          <p:cNvSpPr/>
          <p:nvPr/>
        </p:nvSpPr>
        <p:spPr>
          <a:xfrm>
            <a:off x="1807036" y="3410308"/>
            <a:ext cx="931333" cy="55874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TW" sz="28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TW" altLang="en-US" sz="28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7" name="矩形 116"/>
          <p:cNvSpPr/>
          <p:nvPr/>
        </p:nvSpPr>
        <p:spPr>
          <a:xfrm>
            <a:off x="4064008" y="3419253"/>
            <a:ext cx="931333" cy="55874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TW" sz="28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TW" altLang="en-US" sz="28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8" name="矩形 117"/>
          <p:cNvSpPr/>
          <p:nvPr/>
        </p:nvSpPr>
        <p:spPr>
          <a:xfrm>
            <a:off x="6386297" y="3426583"/>
            <a:ext cx="931333" cy="55874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TW" sz="28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TW" altLang="en-US" sz="28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9" name="直線單箭頭接點 118"/>
          <p:cNvCxnSpPr>
            <a:cxnSpLocks/>
          </p:cNvCxnSpPr>
          <p:nvPr/>
        </p:nvCxnSpPr>
        <p:spPr>
          <a:xfrm rot="16200000">
            <a:off x="2134069" y="4127339"/>
            <a:ext cx="2700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直線單箭頭接點 119"/>
          <p:cNvCxnSpPr>
            <a:cxnSpLocks/>
          </p:cNvCxnSpPr>
          <p:nvPr/>
        </p:nvCxnSpPr>
        <p:spPr>
          <a:xfrm rot="16200000">
            <a:off x="4420073" y="4156315"/>
            <a:ext cx="2700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直線單箭頭接點 120"/>
          <p:cNvCxnSpPr>
            <a:cxnSpLocks/>
          </p:cNvCxnSpPr>
          <p:nvPr/>
        </p:nvCxnSpPr>
        <p:spPr>
          <a:xfrm rot="16200000">
            <a:off x="6739943" y="4161203"/>
            <a:ext cx="2700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直線單箭頭接點 121"/>
          <p:cNvCxnSpPr>
            <a:cxnSpLocks/>
          </p:cNvCxnSpPr>
          <p:nvPr/>
        </p:nvCxnSpPr>
        <p:spPr>
          <a:xfrm rot="5400000" flipV="1">
            <a:off x="2119561" y="3286483"/>
            <a:ext cx="2700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直線單箭頭接點 122"/>
          <p:cNvCxnSpPr>
            <a:cxnSpLocks/>
          </p:cNvCxnSpPr>
          <p:nvPr/>
        </p:nvCxnSpPr>
        <p:spPr>
          <a:xfrm rot="5400000" flipV="1">
            <a:off x="4405565" y="3315459"/>
            <a:ext cx="2700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直線單箭頭接點 123"/>
          <p:cNvCxnSpPr>
            <a:cxnSpLocks/>
          </p:cNvCxnSpPr>
          <p:nvPr/>
        </p:nvCxnSpPr>
        <p:spPr>
          <a:xfrm rot="5400000" flipV="1">
            <a:off x="6725435" y="3320347"/>
            <a:ext cx="2700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矩形 124"/>
          <p:cNvSpPr/>
          <p:nvPr/>
        </p:nvSpPr>
        <p:spPr>
          <a:xfrm>
            <a:off x="3137516" y="3180345"/>
            <a:ext cx="507999" cy="93133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TW" sz="28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28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6" name="矩形 125"/>
          <p:cNvSpPr/>
          <p:nvPr/>
        </p:nvSpPr>
        <p:spPr>
          <a:xfrm>
            <a:off x="5416250" y="3206548"/>
            <a:ext cx="507999" cy="93133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TW" sz="28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TW" altLang="en-US" sz="28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7" name="矩形 126"/>
          <p:cNvSpPr/>
          <p:nvPr/>
        </p:nvSpPr>
        <p:spPr>
          <a:xfrm>
            <a:off x="7721612" y="3206548"/>
            <a:ext cx="507999" cy="93133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TW" sz="28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TW" altLang="en-US" sz="28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28" name="直線單箭頭接點 127"/>
          <p:cNvCxnSpPr>
            <a:cxnSpLocks/>
          </p:cNvCxnSpPr>
          <p:nvPr/>
        </p:nvCxnSpPr>
        <p:spPr>
          <a:xfrm>
            <a:off x="2726270" y="3655814"/>
            <a:ext cx="38946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直線單箭頭接點 128"/>
          <p:cNvCxnSpPr>
            <a:cxnSpLocks/>
          </p:cNvCxnSpPr>
          <p:nvPr/>
        </p:nvCxnSpPr>
        <p:spPr>
          <a:xfrm>
            <a:off x="5012274" y="3684790"/>
            <a:ext cx="38946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直線單箭頭接點 129"/>
          <p:cNvCxnSpPr>
            <a:cxnSpLocks/>
          </p:cNvCxnSpPr>
          <p:nvPr/>
        </p:nvCxnSpPr>
        <p:spPr>
          <a:xfrm>
            <a:off x="7332144" y="3689678"/>
            <a:ext cx="38946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矩形 85"/>
              <p:cNvSpPr/>
              <p:nvPr/>
            </p:nvSpPr>
            <p:spPr>
              <a:xfrm>
                <a:off x="4080941" y="98806"/>
                <a:ext cx="219021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altLang="zh-TW" sz="240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zh-TW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6" name="矩形 8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0941" y="98806"/>
                <a:ext cx="2190215" cy="461665"/>
              </a:xfrm>
              <a:prstGeom prst="rect">
                <a:avLst/>
              </a:prstGeom>
              <a:blipFill>
                <a:blip r:embed="rId3"/>
                <a:stretch>
                  <a:fillRect b="-184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矩形 89"/>
              <p:cNvSpPr/>
              <p:nvPr/>
            </p:nvSpPr>
            <p:spPr>
              <a:xfrm>
                <a:off x="6300786" y="109451"/>
                <a:ext cx="217168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altLang="zh-TW" sz="240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zh-TW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0" name="矩形 8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0786" y="109451"/>
                <a:ext cx="2171685" cy="461665"/>
              </a:xfrm>
              <a:prstGeom prst="rect">
                <a:avLst/>
              </a:prstGeom>
              <a:blipFill>
                <a:blip r:embed="rId4"/>
                <a:stretch>
                  <a:fillRect b="-184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矩形 96"/>
              <p:cNvSpPr/>
              <p:nvPr/>
            </p:nvSpPr>
            <p:spPr>
              <a:xfrm>
                <a:off x="85081" y="3461052"/>
                <a:ext cx="179408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d>
                        <m:dPr>
                          <m:ctrlPr>
                            <a:rPr lang="en-US" altLang="zh-TW" sz="240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</m:oMath>
                  </m:oMathPara>
                </a14:m>
                <a:endParaRPr lang="zh-TW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7" name="矩形 9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81" y="3461052"/>
                <a:ext cx="1794081" cy="461665"/>
              </a:xfrm>
              <a:prstGeom prst="rect">
                <a:avLst/>
              </a:prstGeom>
              <a:blipFill>
                <a:blip r:embed="rId5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61783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animBg="1"/>
      <p:bldP spid="62" grpId="0" animBg="1"/>
      <p:bldP spid="63" grpId="0" animBg="1"/>
      <p:bldP spid="64" grpId="0" animBg="1"/>
      <p:bldP spid="65" grpId="0" animBg="1"/>
      <p:bldP spid="70" grpId="0" animBg="1"/>
      <p:bldP spid="71" grpId="0" animBg="1"/>
      <p:bldP spid="72" grpId="0" animBg="1"/>
      <p:bldP spid="73" grpId="0" animBg="1"/>
      <p:bldP spid="78" grpId="0" animBg="1"/>
      <p:bldP spid="79" grpId="0" animBg="1"/>
      <p:bldP spid="80" grpId="0" animBg="1"/>
      <p:bldP spid="81" grpId="0" animBg="1"/>
      <p:bldP spid="87" grpId="0" animBg="1"/>
      <p:bldP spid="88" grpId="0" animBg="1"/>
      <p:bldP spid="89" grpId="0" animBg="1"/>
      <p:bldP spid="95" grpId="0" animBg="1"/>
      <p:bldP spid="96" grpId="0" animBg="1"/>
      <p:bldP spid="102" grpId="0" animBg="1"/>
      <p:bldP spid="103" grpId="0" animBg="1"/>
      <p:bldP spid="110" grpId="0" animBg="1"/>
      <p:bldP spid="111" grpId="0" animBg="1"/>
      <p:bldP spid="112" grpId="0" animBg="1"/>
      <p:bldP spid="113" grpId="0" animBg="1"/>
      <p:bldP spid="114" grpId="0" animBg="1"/>
      <p:bldP spid="115" grpId="0" animBg="1"/>
      <p:bldP spid="116" grpId="0" animBg="1"/>
      <p:bldP spid="117" grpId="0" animBg="1"/>
      <p:bldP spid="118" grpId="0" animBg="1"/>
      <p:bldP spid="125" grpId="0" animBg="1"/>
      <p:bldP spid="126" grpId="0" animBg="1"/>
      <p:bldP spid="127" grpId="0" animBg="1"/>
      <p:bldP spid="86" grpId="0"/>
      <p:bldP spid="90" grpId="0"/>
      <p:bldP spid="9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Naïve RNN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sz="2400" dirty="0"/>
                  <a:t>Given function f: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TW" sz="24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TW" sz="24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67" t="-8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群組 21"/>
          <p:cNvGrpSpPr/>
          <p:nvPr/>
        </p:nvGrpSpPr>
        <p:grpSpPr>
          <a:xfrm>
            <a:off x="296434" y="2355882"/>
            <a:ext cx="2827866" cy="2673220"/>
            <a:chOff x="5883124" y="170421"/>
            <a:chExt cx="2827866" cy="2673220"/>
          </a:xfrm>
        </p:grpSpPr>
        <p:sp>
          <p:nvSpPr>
            <p:cNvPr id="4" name="矩形 3"/>
            <p:cNvSpPr/>
            <p:nvPr/>
          </p:nvSpPr>
          <p:spPr>
            <a:xfrm>
              <a:off x="6848322" y="1055850"/>
              <a:ext cx="931333" cy="9313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</a:t>
              </a:r>
              <a:endParaRPr lang="zh-TW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5883124" y="1055849"/>
              <a:ext cx="507999" cy="931333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</a:t>
              </a:r>
              <a:endParaRPr lang="zh-TW" altLang="en-US" sz="2800" baseline="30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8202991" y="1078997"/>
              <a:ext cx="507999" cy="931333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</a:t>
              </a:r>
              <a:r>
                <a:rPr lang="en-US" altLang="zh-TW" sz="2800" baseline="30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'</a:t>
              </a:r>
              <a:endParaRPr lang="zh-TW" altLang="en-US" sz="2800" baseline="30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6848322" y="170421"/>
              <a:ext cx="931333" cy="46566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  <a:endParaRPr lang="zh-TW" altLang="en-US" sz="2800" baseline="30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6848322" y="2377974"/>
              <a:ext cx="931333" cy="46566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endParaRPr lang="zh-TW" altLang="en-US" sz="2800" baseline="30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9" name="直線單箭頭接點 8"/>
            <p:cNvCxnSpPr>
              <a:cxnSpLocks/>
            </p:cNvCxnSpPr>
            <p:nvPr/>
          </p:nvCxnSpPr>
          <p:spPr>
            <a:xfrm>
              <a:off x="6441921" y="1527731"/>
              <a:ext cx="38946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線單箭頭接點 9"/>
            <p:cNvCxnSpPr>
              <a:cxnSpLocks/>
            </p:cNvCxnSpPr>
            <p:nvPr/>
          </p:nvCxnSpPr>
          <p:spPr>
            <a:xfrm>
              <a:off x="7813523" y="1544664"/>
              <a:ext cx="38946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線單箭頭接點 10"/>
            <p:cNvCxnSpPr>
              <a:cxnSpLocks/>
            </p:cNvCxnSpPr>
            <p:nvPr/>
          </p:nvCxnSpPr>
          <p:spPr>
            <a:xfrm rot="16200000">
              <a:off x="7136187" y="847755"/>
              <a:ext cx="38946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線單箭頭接點 11"/>
            <p:cNvCxnSpPr>
              <a:cxnSpLocks/>
            </p:cNvCxnSpPr>
            <p:nvPr/>
          </p:nvCxnSpPr>
          <p:spPr>
            <a:xfrm rot="16200000">
              <a:off x="7136187" y="2181916"/>
              <a:ext cx="38946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文字方塊 22"/>
          <p:cNvSpPr txBox="1"/>
          <p:nvPr/>
        </p:nvSpPr>
        <p:spPr>
          <a:xfrm>
            <a:off x="7113995" y="5736864"/>
            <a:ext cx="193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Ignore bias here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3547141" y="2371323"/>
            <a:ext cx="507999" cy="93133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TW" sz="28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endParaRPr lang="zh-TW" altLang="en-US" sz="28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3547141" y="3962887"/>
            <a:ext cx="507999" cy="93133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endParaRPr lang="zh-TW" altLang="en-US" sz="28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5058659" y="3942281"/>
            <a:ext cx="931333" cy="931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altLang="zh-TW" sz="28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endParaRPr lang="zh-TW" altLang="en-US" sz="28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5086769" y="2387169"/>
            <a:ext cx="931333" cy="931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altLang="zh-TW" sz="2800" baseline="30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endParaRPr lang="zh-TW" altLang="en-US" sz="28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6142396" y="3942280"/>
            <a:ext cx="507999" cy="93133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TW" sz="28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endParaRPr lang="zh-TW" altLang="en-US" sz="28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字方塊 29"/>
              <p:cNvSpPr txBox="1"/>
              <p:nvPr/>
            </p:nvSpPr>
            <p:spPr>
              <a:xfrm>
                <a:off x="4162893" y="4192401"/>
                <a:ext cx="277261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TW" altLang="en-US" sz="2800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altLang="zh-TW" sz="28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                       </m:t>
                          </m:r>
                        </m:e>
                      </m:d>
                    </m:oMath>
                  </m:oMathPara>
                </a14:m>
                <a:endParaRPr lang="zh-TW" alt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0" name="文字方塊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2893" y="4192401"/>
                <a:ext cx="2772617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文字方塊 30"/>
          <p:cNvSpPr txBox="1"/>
          <p:nvPr/>
        </p:nvSpPr>
        <p:spPr>
          <a:xfrm>
            <a:off x="4162893" y="4976899"/>
            <a:ext cx="12591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softmax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字方塊 31"/>
              <p:cNvSpPr txBox="1"/>
              <p:nvPr/>
            </p:nvSpPr>
            <p:spPr>
              <a:xfrm>
                <a:off x="4170349" y="2662593"/>
                <a:ext cx="473629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TW" altLang="en-US" sz="2800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altLang="zh-TW" sz="28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                                                </m:t>
                          </m:r>
                        </m:e>
                      </m:d>
                    </m:oMath>
                  </m:oMathPara>
                </a14:m>
                <a:endParaRPr lang="zh-TW" alt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2" name="文字方塊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0349" y="2662593"/>
                <a:ext cx="4736297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矩形 33"/>
          <p:cNvSpPr/>
          <p:nvPr/>
        </p:nvSpPr>
        <p:spPr>
          <a:xfrm>
            <a:off x="6134860" y="2395437"/>
            <a:ext cx="507999" cy="93133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endParaRPr lang="zh-TW" altLang="en-US" sz="28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7" name="群組 36"/>
          <p:cNvGrpSpPr/>
          <p:nvPr/>
        </p:nvGrpSpPr>
        <p:grpSpPr>
          <a:xfrm>
            <a:off x="7050090" y="2387169"/>
            <a:ext cx="1527172" cy="931334"/>
            <a:chOff x="6392338" y="600501"/>
            <a:chExt cx="1527172" cy="931334"/>
          </a:xfrm>
        </p:grpSpPr>
        <p:sp>
          <p:nvSpPr>
            <p:cNvPr id="28" name="矩形 27"/>
            <p:cNvSpPr/>
            <p:nvPr/>
          </p:nvSpPr>
          <p:spPr>
            <a:xfrm>
              <a:off x="6392338" y="600502"/>
              <a:ext cx="931333" cy="9313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</a:t>
              </a:r>
              <a:r>
                <a:rPr lang="en-US" altLang="zh-TW" sz="2800" baseline="30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</a:t>
              </a:r>
              <a:endParaRPr lang="zh-TW" altLang="en-US" sz="2800" baseline="30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5" name="矩形 34"/>
            <p:cNvSpPr/>
            <p:nvPr/>
          </p:nvSpPr>
          <p:spPr>
            <a:xfrm>
              <a:off x="7411511" y="600501"/>
              <a:ext cx="507999" cy="93133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endParaRPr lang="zh-TW" altLang="en-US" sz="2800" baseline="30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字方塊 35"/>
              <p:cNvSpPr txBox="1"/>
              <p:nvPr/>
            </p:nvSpPr>
            <p:spPr>
              <a:xfrm>
                <a:off x="6655259" y="2621545"/>
                <a:ext cx="35747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zh-TW" alt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6" name="文字方塊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5259" y="2621545"/>
                <a:ext cx="357470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4817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26" grpId="0" animBg="1"/>
      <p:bldP spid="27" grpId="0" animBg="1"/>
      <p:bldP spid="29" grpId="0" animBg="1"/>
      <p:bldP spid="30" grpId="0"/>
      <p:bldP spid="31" grpId="0"/>
      <p:bldP spid="32" grpId="0"/>
      <p:bldP spid="34" grpId="0" animBg="1"/>
      <p:bldP spid="3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LSTM</a:t>
            </a:r>
            <a:endParaRPr lang="zh-TW" altLang="en-US" dirty="0"/>
          </a:p>
        </p:txBody>
      </p:sp>
      <p:sp>
        <p:nvSpPr>
          <p:cNvPr id="31" name="文字方塊 30"/>
          <p:cNvSpPr txBox="1"/>
          <p:nvPr/>
        </p:nvSpPr>
        <p:spPr>
          <a:xfrm>
            <a:off x="552715" y="4917142"/>
            <a:ext cx="26180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 changes slowly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文字方塊 31"/>
          <p:cNvSpPr txBox="1"/>
          <p:nvPr/>
        </p:nvSpPr>
        <p:spPr>
          <a:xfrm>
            <a:off x="583844" y="5848999"/>
            <a:ext cx="26180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 changes faster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文字方塊 32"/>
          <p:cNvSpPr txBox="1"/>
          <p:nvPr/>
        </p:nvSpPr>
        <p:spPr>
          <a:xfrm>
            <a:off x="3909303" y="4942898"/>
            <a:ext cx="44913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TW" sz="2800" baseline="30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c</a:t>
            </a:r>
            <a:r>
              <a:rPr lang="en-US" altLang="zh-TW" sz="28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t-1</a:t>
            </a:r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added by something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文字方塊 33"/>
          <p:cNvSpPr txBox="1"/>
          <p:nvPr/>
        </p:nvSpPr>
        <p:spPr>
          <a:xfrm>
            <a:off x="3909302" y="5848999"/>
            <a:ext cx="49869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TW" sz="2800" baseline="30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h</a:t>
            </a:r>
            <a:r>
              <a:rPr lang="en-US" altLang="zh-TW" sz="28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t-1</a:t>
            </a:r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can be very different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箭號: 向右 34"/>
          <p:cNvSpPr/>
          <p:nvPr/>
        </p:nvSpPr>
        <p:spPr>
          <a:xfrm>
            <a:off x="3153793" y="5022831"/>
            <a:ext cx="660234" cy="39225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箭號: 向右 35"/>
          <p:cNvSpPr/>
          <p:nvPr/>
        </p:nvSpPr>
        <p:spPr>
          <a:xfrm>
            <a:off x="3153793" y="5932016"/>
            <a:ext cx="660234" cy="39225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1187252" y="3062957"/>
            <a:ext cx="507999" cy="93133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8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2165927" y="3044698"/>
            <a:ext cx="1106546" cy="931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Naive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3695808" y="3067845"/>
            <a:ext cx="507999" cy="93133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TW" sz="2800" baseline="30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lang="zh-TW" altLang="en-US" sz="28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2253011" y="2173255"/>
            <a:ext cx="931333" cy="46566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TW" sz="2800" baseline="30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lang="zh-TW" altLang="en-US" sz="28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2267525" y="4352251"/>
            <a:ext cx="931333" cy="46566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TW" sz="2800" baseline="30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lang="zh-TW" altLang="en-US" sz="28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2" name="直線單箭頭接點 41"/>
          <p:cNvCxnSpPr>
            <a:cxnSpLocks/>
          </p:cNvCxnSpPr>
          <p:nvPr/>
        </p:nvCxnSpPr>
        <p:spPr>
          <a:xfrm>
            <a:off x="1746052" y="3516579"/>
            <a:ext cx="38946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單箭頭接點 42"/>
          <p:cNvCxnSpPr>
            <a:cxnSpLocks/>
          </p:cNvCxnSpPr>
          <p:nvPr/>
        </p:nvCxnSpPr>
        <p:spPr>
          <a:xfrm>
            <a:off x="3306340" y="3533512"/>
            <a:ext cx="38946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單箭頭接點 43"/>
          <p:cNvCxnSpPr>
            <a:cxnSpLocks/>
          </p:cNvCxnSpPr>
          <p:nvPr/>
        </p:nvCxnSpPr>
        <p:spPr>
          <a:xfrm rot="16200000">
            <a:off x="2540876" y="2850589"/>
            <a:ext cx="38946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單箭頭接點 44"/>
          <p:cNvCxnSpPr>
            <a:cxnSpLocks/>
          </p:cNvCxnSpPr>
          <p:nvPr/>
        </p:nvCxnSpPr>
        <p:spPr>
          <a:xfrm rot="16200000">
            <a:off x="2555390" y="4156193"/>
            <a:ext cx="38946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矩形 46"/>
          <p:cNvSpPr/>
          <p:nvPr/>
        </p:nvSpPr>
        <p:spPr>
          <a:xfrm>
            <a:off x="1129828" y="3297790"/>
            <a:ext cx="64620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TW" sz="2800" baseline="30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t-1</a:t>
            </a:r>
            <a:endParaRPr lang="zh-TW" altLang="en-US" sz="2800" baseline="30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796271" y="2016550"/>
            <a:ext cx="1134533" cy="19976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LSTM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4876913" y="2016550"/>
            <a:ext cx="507999" cy="93133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8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5883355" y="1118845"/>
            <a:ext cx="931333" cy="46566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TW" sz="2800" baseline="30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lang="zh-TW" altLang="en-US" sz="28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5920164" y="4462025"/>
            <a:ext cx="931333" cy="465667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TW" sz="2800" baseline="30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lang="zh-TW" altLang="en-US" sz="2800" baseline="30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0" name="直線單箭頭接點 19"/>
          <p:cNvCxnSpPr>
            <a:cxnSpLocks/>
          </p:cNvCxnSpPr>
          <p:nvPr/>
        </p:nvCxnSpPr>
        <p:spPr>
          <a:xfrm>
            <a:off x="5384912" y="2514342"/>
            <a:ext cx="38946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/>
          <p:cNvCxnSpPr>
            <a:cxnSpLocks/>
          </p:cNvCxnSpPr>
          <p:nvPr/>
        </p:nvCxnSpPr>
        <p:spPr>
          <a:xfrm rot="16200000">
            <a:off x="6171220" y="1796179"/>
            <a:ext cx="38946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2"/>
          <p:cNvCxnSpPr>
            <a:cxnSpLocks/>
          </p:cNvCxnSpPr>
          <p:nvPr/>
        </p:nvCxnSpPr>
        <p:spPr>
          <a:xfrm rot="16200000">
            <a:off x="6208029" y="4265967"/>
            <a:ext cx="38946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/>
        </p:nvSpPr>
        <p:spPr>
          <a:xfrm>
            <a:off x="4885376" y="3082819"/>
            <a:ext cx="507999" cy="93133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8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5" name="直線單箭頭接點 24"/>
          <p:cNvCxnSpPr>
            <a:cxnSpLocks/>
          </p:cNvCxnSpPr>
          <p:nvPr/>
        </p:nvCxnSpPr>
        <p:spPr>
          <a:xfrm>
            <a:off x="5393375" y="3605767"/>
            <a:ext cx="38946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/>
          <p:cNvCxnSpPr>
            <a:cxnSpLocks/>
          </p:cNvCxnSpPr>
          <p:nvPr/>
        </p:nvCxnSpPr>
        <p:spPr>
          <a:xfrm>
            <a:off x="6922341" y="2514342"/>
            <a:ext cx="38946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單箭頭接點 26"/>
          <p:cNvCxnSpPr>
            <a:cxnSpLocks/>
          </p:cNvCxnSpPr>
          <p:nvPr/>
        </p:nvCxnSpPr>
        <p:spPr>
          <a:xfrm>
            <a:off x="6930804" y="3605767"/>
            <a:ext cx="38946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矩形 27"/>
          <p:cNvSpPr/>
          <p:nvPr/>
        </p:nvSpPr>
        <p:spPr>
          <a:xfrm>
            <a:off x="7342215" y="2041408"/>
            <a:ext cx="507999" cy="93133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TW" sz="2800" baseline="30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lang="zh-TW" altLang="en-US" sz="28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7350678" y="3107677"/>
            <a:ext cx="507999" cy="93133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TW" sz="2800" baseline="30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lang="zh-TW" altLang="en-US" sz="28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4852296" y="3311733"/>
            <a:ext cx="64620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TW" sz="2800" baseline="30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t-1</a:t>
            </a:r>
            <a:endParaRPr lang="zh-TW" altLang="en-US" sz="2800" baseline="30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4833041" y="2245464"/>
            <a:ext cx="61266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TW" sz="28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t-1</a:t>
            </a:r>
            <a:endParaRPr lang="zh-TW" altLang="en-US" sz="28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7974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2" grpId="0"/>
      <p:bldP spid="33" grpId="0"/>
      <p:bldP spid="34" grpId="0"/>
      <p:bldP spid="35" grpId="0" animBg="1"/>
      <p:bldP spid="36" grpId="0" animBg="1"/>
      <p:bldP spid="15" grpId="0" animBg="1"/>
      <p:bldP spid="16" grpId="0" animBg="1"/>
      <p:bldP spid="18" grpId="0" animBg="1"/>
      <p:bldP spid="19" grpId="0" animBg="1"/>
      <p:bldP spid="24" grpId="0" animBg="1"/>
      <p:bldP spid="28" grpId="0" animBg="1"/>
      <p:bldP spid="29" grpId="0" animBg="1"/>
      <p:bldP spid="48" grpId="0"/>
      <p:bldP spid="4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5" name="群組 164"/>
          <p:cNvGrpSpPr/>
          <p:nvPr/>
        </p:nvGrpSpPr>
        <p:grpSpPr>
          <a:xfrm>
            <a:off x="2624621" y="5831799"/>
            <a:ext cx="907572" cy="461665"/>
            <a:chOff x="4765592" y="6396335"/>
            <a:chExt cx="907572" cy="461665"/>
          </a:xfrm>
        </p:grpSpPr>
        <p:sp>
          <p:nvSpPr>
            <p:cNvPr id="42" name="矩形 41"/>
            <p:cNvSpPr/>
            <p:nvPr/>
          </p:nvSpPr>
          <p:spPr>
            <a:xfrm>
              <a:off x="4823114" y="6442783"/>
              <a:ext cx="720000" cy="368770"/>
            </a:xfrm>
            <a:prstGeom prst="rect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3" name="文字方塊 42"/>
            <p:cNvSpPr txBox="1"/>
            <p:nvPr/>
          </p:nvSpPr>
          <p:spPr>
            <a:xfrm>
              <a:off x="4765592" y="6396335"/>
              <a:ext cx="907572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r>
                <a:rPr lang="en-US" altLang="zh-TW" sz="2400" baseline="30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t</a:t>
              </a:r>
              <a:endParaRPr lang="zh-TW" altLang="en-US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45" name="矩形 44"/>
          <p:cNvSpPr/>
          <p:nvPr/>
        </p:nvSpPr>
        <p:spPr>
          <a:xfrm>
            <a:off x="2704466" y="4424492"/>
            <a:ext cx="720000" cy="432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1811620" y="4424492"/>
            <a:ext cx="72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altLang="zh-TW" sz="2400" baseline="30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endParaRPr lang="zh-TW" altLang="en-US" sz="24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927160" y="4424492"/>
            <a:ext cx="72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altLang="zh-TW" sz="2400" baseline="30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endParaRPr lang="zh-TW" altLang="en-US" sz="24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3588926" y="4429688"/>
            <a:ext cx="72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altLang="zh-TW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endParaRPr lang="zh-TW" altLang="en-US" sz="24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3" name="向下箭號 162"/>
          <p:cNvSpPr/>
          <p:nvPr/>
        </p:nvSpPr>
        <p:spPr>
          <a:xfrm rot="2620627" flipV="1">
            <a:off x="3483223" y="4885731"/>
            <a:ext cx="438150" cy="985507"/>
          </a:xfrm>
          <a:prstGeom prst="down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4" name="向下箭號 163"/>
          <p:cNvSpPr/>
          <p:nvPr/>
        </p:nvSpPr>
        <p:spPr>
          <a:xfrm rot="20057551" flipV="1">
            <a:off x="2069679" y="4880210"/>
            <a:ext cx="438150" cy="909089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6" name="向下箭號 165"/>
          <p:cNvSpPr/>
          <p:nvPr/>
        </p:nvSpPr>
        <p:spPr>
          <a:xfrm rot="1353372" flipV="1">
            <a:off x="2781523" y="4925905"/>
            <a:ext cx="438150" cy="861179"/>
          </a:xfrm>
          <a:prstGeom prst="down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7" name="向下箭號 166"/>
          <p:cNvSpPr/>
          <p:nvPr/>
        </p:nvSpPr>
        <p:spPr>
          <a:xfrm rot="18851723" flipV="1">
            <a:off x="1323217" y="4854597"/>
            <a:ext cx="438150" cy="1030466"/>
          </a:xfrm>
          <a:prstGeom prst="down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20" name="群組 219"/>
          <p:cNvGrpSpPr/>
          <p:nvPr/>
        </p:nvGrpSpPr>
        <p:grpSpPr>
          <a:xfrm>
            <a:off x="1828912" y="5822100"/>
            <a:ext cx="907572" cy="461665"/>
            <a:chOff x="4765592" y="6396335"/>
            <a:chExt cx="907572" cy="461665"/>
          </a:xfrm>
        </p:grpSpPr>
        <p:sp>
          <p:nvSpPr>
            <p:cNvPr id="221" name="矩形 220"/>
            <p:cNvSpPr/>
            <p:nvPr/>
          </p:nvSpPr>
          <p:spPr>
            <a:xfrm>
              <a:off x="4823114" y="6442783"/>
              <a:ext cx="720000" cy="368770"/>
            </a:xfrm>
            <a:prstGeom prst="rect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2" name="文字方塊 221"/>
            <p:cNvSpPr txBox="1"/>
            <p:nvPr/>
          </p:nvSpPr>
          <p:spPr>
            <a:xfrm>
              <a:off x="4765592" y="6396335"/>
              <a:ext cx="907572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</a:t>
              </a:r>
              <a:r>
                <a:rPr lang="en-US" altLang="zh-TW" sz="2400" baseline="30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t-1</a:t>
              </a:r>
              <a:endParaRPr lang="zh-TW" altLang="en-US" sz="2400" baseline="30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14" name="群組 113"/>
          <p:cNvGrpSpPr/>
          <p:nvPr/>
        </p:nvGrpSpPr>
        <p:grpSpPr>
          <a:xfrm>
            <a:off x="14154" y="2117509"/>
            <a:ext cx="907572" cy="461665"/>
            <a:chOff x="4775004" y="6396335"/>
            <a:chExt cx="907572" cy="461665"/>
          </a:xfrm>
        </p:grpSpPr>
        <p:sp>
          <p:nvSpPr>
            <p:cNvPr id="115" name="矩形 114"/>
            <p:cNvSpPr/>
            <p:nvPr/>
          </p:nvSpPr>
          <p:spPr>
            <a:xfrm>
              <a:off x="4823114" y="6442783"/>
              <a:ext cx="720000" cy="36877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6" name="文字方塊 115"/>
            <p:cNvSpPr txBox="1"/>
            <p:nvPr/>
          </p:nvSpPr>
          <p:spPr>
            <a:xfrm>
              <a:off x="4775004" y="6396335"/>
              <a:ext cx="907572" cy="461665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  <a:r>
                <a:rPr lang="en-US" altLang="zh-TW" sz="2400" baseline="30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t-1</a:t>
              </a:r>
              <a:endParaRPr lang="zh-TW" altLang="en-US" sz="2400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64" name="矩形 63"/>
          <p:cNvSpPr/>
          <p:nvPr/>
        </p:nvSpPr>
        <p:spPr>
          <a:xfrm>
            <a:off x="5317150" y="849870"/>
            <a:ext cx="389050" cy="63586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" name="群組 3"/>
          <p:cNvGrpSpPr/>
          <p:nvPr/>
        </p:nvGrpSpPr>
        <p:grpSpPr>
          <a:xfrm>
            <a:off x="8207927" y="576602"/>
            <a:ext cx="907572" cy="1270403"/>
            <a:chOff x="7012720" y="4534918"/>
            <a:chExt cx="907572" cy="1270403"/>
          </a:xfrm>
        </p:grpSpPr>
        <p:sp>
          <p:nvSpPr>
            <p:cNvPr id="70" name="矩形 69"/>
            <p:cNvSpPr/>
            <p:nvPr/>
          </p:nvSpPr>
          <p:spPr>
            <a:xfrm>
              <a:off x="7224945" y="5166135"/>
              <a:ext cx="432322" cy="639186"/>
            </a:xfrm>
            <a:prstGeom prst="rect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6" name="矩形 65"/>
            <p:cNvSpPr/>
            <p:nvPr/>
          </p:nvSpPr>
          <p:spPr>
            <a:xfrm>
              <a:off x="7224945" y="4534918"/>
              <a:ext cx="432322" cy="631217"/>
            </a:xfrm>
            <a:prstGeom prst="rect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7" name="文字方塊 66"/>
            <p:cNvSpPr txBox="1"/>
            <p:nvPr/>
          </p:nvSpPr>
          <p:spPr>
            <a:xfrm>
              <a:off x="7192823" y="4652619"/>
              <a:ext cx="547366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r>
                <a:rPr lang="en-US" altLang="zh-TW" sz="2400" baseline="30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t</a:t>
              </a:r>
              <a:endParaRPr lang="zh-TW" altLang="en-US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8" name="文字方塊 67"/>
            <p:cNvSpPr txBox="1"/>
            <p:nvPr/>
          </p:nvSpPr>
          <p:spPr>
            <a:xfrm>
              <a:off x="7012720" y="5254895"/>
              <a:ext cx="907572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</a:t>
              </a:r>
              <a:r>
                <a:rPr lang="en-US" altLang="zh-TW" sz="2400" baseline="30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t-1</a:t>
              </a:r>
              <a:endParaRPr lang="zh-TW" altLang="en-US" sz="2400" baseline="30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72" name="矩形 71"/>
          <p:cNvSpPr/>
          <p:nvPr/>
        </p:nvSpPr>
        <p:spPr>
          <a:xfrm>
            <a:off x="7134316" y="849870"/>
            <a:ext cx="1217986" cy="67820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文字方塊 72"/>
              <p:cNvSpPr txBox="1"/>
              <p:nvPr/>
            </p:nvSpPr>
            <p:spPr>
              <a:xfrm>
                <a:off x="5727805" y="978599"/>
                <a:ext cx="338554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𝑡𝑎𝑛h</m:t>
                      </m:r>
                      <m:d>
                        <m:dPr>
                          <m:ctrlPr>
                            <a:rPr lang="en-US" altLang="zh-TW" sz="28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                        </m:t>
                          </m:r>
                        </m:e>
                      </m:d>
                    </m:oMath>
                  </m:oMathPara>
                </a14:m>
                <a:endParaRPr lang="zh-TW" alt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3" name="文字方塊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7805" y="978599"/>
                <a:ext cx="3385542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矩形 73"/>
          <p:cNvSpPr/>
          <p:nvPr/>
        </p:nvSpPr>
        <p:spPr>
          <a:xfrm>
            <a:off x="5317150" y="2294196"/>
            <a:ext cx="389050" cy="635865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altLang="zh-TW" sz="2400" baseline="30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endParaRPr lang="zh-TW" altLang="en-US" sz="24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75" name="群組 74"/>
          <p:cNvGrpSpPr/>
          <p:nvPr/>
        </p:nvGrpSpPr>
        <p:grpSpPr>
          <a:xfrm>
            <a:off x="7671398" y="2012665"/>
            <a:ext cx="907572" cy="1270403"/>
            <a:chOff x="7012720" y="4534918"/>
            <a:chExt cx="907572" cy="1270403"/>
          </a:xfrm>
        </p:grpSpPr>
        <p:sp>
          <p:nvSpPr>
            <p:cNvPr id="76" name="矩形 75"/>
            <p:cNvSpPr/>
            <p:nvPr/>
          </p:nvSpPr>
          <p:spPr>
            <a:xfrm>
              <a:off x="7224945" y="5166135"/>
              <a:ext cx="432322" cy="639186"/>
            </a:xfrm>
            <a:prstGeom prst="rect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7" name="矩形 76"/>
            <p:cNvSpPr/>
            <p:nvPr/>
          </p:nvSpPr>
          <p:spPr>
            <a:xfrm>
              <a:off x="7224945" y="4534918"/>
              <a:ext cx="432322" cy="631217"/>
            </a:xfrm>
            <a:prstGeom prst="rect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8" name="文字方塊 77"/>
            <p:cNvSpPr txBox="1"/>
            <p:nvPr/>
          </p:nvSpPr>
          <p:spPr>
            <a:xfrm>
              <a:off x="7192823" y="4652619"/>
              <a:ext cx="547366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r>
                <a:rPr lang="en-US" altLang="zh-TW" sz="2400" baseline="30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t</a:t>
              </a:r>
              <a:endParaRPr lang="zh-TW" altLang="en-US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9" name="文字方塊 78"/>
            <p:cNvSpPr txBox="1"/>
            <p:nvPr/>
          </p:nvSpPr>
          <p:spPr>
            <a:xfrm>
              <a:off x="7012720" y="5254895"/>
              <a:ext cx="907572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</a:t>
              </a:r>
              <a:r>
                <a:rPr lang="en-US" altLang="zh-TW" sz="2400" baseline="30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t-1</a:t>
              </a:r>
              <a:endParaRPr lang="zh-TW" altLang="en-US" sz="2400" baseline="30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80" name="矩形 79"/>
          <p:cNvSpPr/>
          <p:nvPr/>
        </p:nvSpPr>
        <p:spPr>
          <a:xfrm>
            <a:off x="6597787" y="2285933"/>
            <a:ext cx="1217986" cy="678205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altLang="zh-TW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endParaRPr lang="zh-TW" altLang="en-US" sz="24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文字方塊 80"/>
              <p:cNvSpPr txBox="1"/>
              <p:nvPr/>
            </p:nvSpPr>
            <p:spPr>
              <a:xfrm>
                <a:off x="5727805" y="2422925"/>
                <a:ext cx="285116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TW" altLang="en-US" sz="2800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altLang="zh-TW" sz="28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                        </m:t>
                          </m:r>
                        </m:e>
                      </m:d>
                    </m:oMath>
                  </m:oMathPara>
                </a14:m>
                <a:endParaRPr lang="zh-TW" alt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1" name="文字方塊 8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7805" y="2422925"/>
                <a:ext cx="2851165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4" name="矩形 83"/>
          <p:cNvSpPr/>
          <p:nvPr/>
        </p:nvSpPr>
        <p:spPr>
          <a:xfrm>
            <a:off x="5317150" y="3762028"/>
            <a:ext cx="389050" cy="635865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altLang="zh-TW" sz="2400" baseline="30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endParaRPr lang="zh-TW" altLang="en-US" sz="24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85" name="群組 84"/>
          <p:cNvGrpSpPr/>
          <p:nvPr/>
        </p:nvGrpSpPr>
        <p:grpSpPr>
          <a:xfrm>
            <a:off x="7671398" y="3480497"/>
            <a:ext cx="907572" cy="1270403"/>
            <a:chOff x="7012720" y="4534918"/>
            <a:chExt cx="907572" cy="1270403"/>
          </a:xfrm>
        </p:grpSpPr>
        <p:sp>
          <p:nvSpPr>
            <p:cNvPr id="86" name="矩形 85"/>
            <p:cNvSpPr/>
            <p:nvPr/>
          </p:nvSpPr>
          <p:spPr>
            <a:xfrm>
              <a:off x="7224945" y="5166135"/>
              <a:ext cx="432322" cy="639186"/>
            </a:xfrm>
            <a:prstGeom prst="rect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7" name="矩形 86"/>
            <p:cNvSpPr/>
            <p:nvPr/>
          </p:nvSpPr>
          <p:spPr>
            <a:xfrm>
              <a:off x="7224945" y="4534918"/>
              <a:ext cx="432322" cy="631217"/>
            </a:xfrm>
            <a:prstGeom prst="rect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8" name="文字方塊 87"/>
            <p:cNvSpPr txBox="1"/>
            <p:nvPr/>
          </p:nvSpPr>
          <p:spPr>
            <a:xfrm>
              <a:off x="7192823" y="4652619"/>
              <a:ext cx="547366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r>
                <a:rPr lang="en-US" altLang="zh-TW" sz="2400" baseline="30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t</a:t>
              </a:r>
              <a:endParaRPr lang="zh-TW" altLang="en-US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9" name="文字方塊 88"/>
            <p:cNvSpPr txBox="1"/>
            <p:nvPr/>
          </p:nvSpPr>
          <p:spPr>
            <a:xfrm>
              <a:off x="7012720" y="5254895"/>
              <a:ext cx="907572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</a:t>
              </a:r>
              <a:r>
                <a:rPr lang="en-US" altLang="zh-TW" sz="2400" baseline="30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t-1</a:t>
              </a:r>
              <a:endParaRPr lang="zh-TW" altLang="en-US" sz="2400" baseline="30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90" name="矩形 89"/>
          <p:cNvSpPr/>
          <p:nvPr/>
        </p:nvSpPr>
        <p:spPr>
          <a:xfrm>
            <a:off x="6597787" y="3753765"/>
            <a:ext cx="1217986" cy="67820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altLang="zh-TW" sz="2400" baseline="30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endParaRPr lang="zh-TW" altLang="en-US" sz="24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文字方塊 90"/>
              <p:cNvSpPr txBox="1"/>
              <p:nvPr/>
            </p:nvSpPr>
            <p:spPr>
              <a:xfrm>
                <a:off x="5727805" y="3890757"/>
                <a:ext cx="285116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TW" altLang="en-US" sz="2800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altLang="zh-TW" sz="28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                        </m:t>
                          </m:r>
                        </m:e>
                      </m:d>
                    </m:oMath>
                  </m:oMathPara>
                </a14:m>
                <a:endParaRPr lang="zh-TW" alt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1" name="文字方塊 9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7805" y="3890757"/>
                <a:ext cx="2851165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" name="矩形 91"/>
          <p:cNvSpPr/>
          <p:nvPr/>
        </p:nvSpPr>
        <p:spPr>
          <a:xfrm>
            <a:off x="5317149" y="5306109"/>
            <a:ext cx="410655" cy="635865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altLang="zh-TW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endParaRPr lang="zh-TW" altLang="en-US" sz="24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93" name="群組 92"/>
          <p:cNvGrpSpPr/>
          <p:nvPr/>
        </p:nvGrpSpPr>
        <p:grpSpPr>
          <a:xfrm>
            <a:off x="7671398" y="5024578"/>
            <a:ext cx="907572" cy="1270403"/>
            <a:chOff x="7012720" y="4534918"/>
            <a:chExt cx="907572" cy="1270403"/>
          </a:xfrm>
        </p:grpSpPr>
        <p:sp>
          <p:nvSpPr>
            <p:cNvPr id="94" name="矩形 93"/>
            <p:cNvSpPr/>
            <p:nvPr/>
          </p:nvSpPr>
          <p:spPr>
            <a:xfrm>
              <a:off x="7224945" y="5166135"/>
              <a:ext cx="432322" cy="639186"/>
            </a:xfrm>
            <a:prstGeom prst="rect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5" name="矩形 94"/>
            <p:cNvSpPr/>
            <p:nvPr/>
          </p:nvSpPr>
          <p:spPr>
            <a:xfrm>
              <a:off x="7224945" y="4534918"/>
              <a:ext cx="432322" cy="631217"/>
            </a:xfrm>
            <a:prstGeom prst="rect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6" name="文字方塊 95"/>
            <p:cNvSpPr txBox="1"/>
            <p:nvPr/>
          </p:nvSpPr>
          <p:spPr>
            <a:xfrm>
              <a:off x="7192823" y="4652619"/>
              <a:ext cx="547366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r>
                <a:rPr lang="en-US" altLang="zh-TW" sz="2400" baseline="30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t</a:t>
              </a:r>
              <a:endParaRPr lang="zh-TW" altLang="en-US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7" name="文字方塊 96"/>
            <p:cNvSpPr txBox="1"/>
            <p:nvPr/>
          </p:nvSpPr>
          <p:spPr>
            <a:xfrm>
              <a:off x="7012720" y="5254895"/>
              <a:ext cx="907572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</a:t>
              </a:r>
              <a:r>
                <a:rPr lang="en-US" altLang="zh-TW" sz="2400" baseline="30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t-1</a:t>
              </a:r>
              <a:endParaRPr lang="zh-TW" altLang="en-US" sz="2400" baseline="30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98" name="矩形 97"/>
          <p:cNvSpPr/>
          <p:nvPr/>
        </p:nvSpPr>
        <p:spPr>
          <a:xfrm>
            <a:off x="6597787" y="5297846"/>
            <a:ext cx="1217986" cy="678205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altLang="zh-TW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endParaRPr lang="zh-TW" altLang="en-US" sz="24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9" name="文字方塊 98"/>
              <p:cNvSpPr txBox="1"/>
              <p:nvPr/>
            </p:nvSpPr>
            <p:spPr>
              <a:xfrm>
                <a:off x="5727805" y="5434838"/>
                <a:ext cx="285116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TW" altLang="en-US" sz="2800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altLang="zh-TW" sz="28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                        </m:t>
                          </m:r>
                        </m:e>
                      </m:d>
                    </m:oMath>
                  </m:oMathPara>
                </a14:m>
                <a:endParaRPr lang="zh-TW" alt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9" name="文字方塊 9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7805" y="5434838"/>
                <a:ext cx="2851165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圖片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24295" y="216031"/>
            <a:ext cx="1661549" cy="2147474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xmlns="" id="{2EA58FC4-CB6C-4C12-946C-B807D146D91E}"/>
              </a:ext>
            </a:extLst>
          </p:cNvPr>
          <p:cNvSpPr txBox="1"/>
          <p:nvPr/>
        </p:nvSpPr>
        <p:spPr>
          <a:xfrm>
            <a:off x="5080979" y="2920586"/>
            <a:ext cx="8613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</a:p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gate 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文字方塊 52">
            <a:extLst>
              <a:ext uri="{FF2B5EF4-FFF2-40B4-BE49-F238E27FC236}">
                <a16:creationId xmlns:a16="http://schemas.microsoft.com/office/drawing/2014/main" xmlns="" id="{358206C8-59A5-4315-ABAF-48E2469580BD}"/>
              </a:ext>
            </a:extLst>
          </p:cNvPr>
          <p:cNvSpPr txBox="1"/>
          <p:nvPr/>
        </p:nvSpPr>
        <p:spPr>
          <a:xfrm>
            <a:off x="4950180" y="4355437"/>
            <a:ext cx="11229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forget</a:t>
            </a:r>
          </a:p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gate 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4" name="文字方塊 53">
            <a:extLst>
              <a:ext uri="{FF2B5EF4-FFF2-40B4-BE49-F238E27FC236}">
                <a16:creationId xmlns:a16="http://schemas.microsoft.com/office/drawing/2014/main" xmlns="" id="{CAA436A1-47EE-498A-BF75-E20E78BD6E03}"/>
              </a:ext>
            </a:extLst>
          </p:cNvPr>
          <p:cNvSpPr txBox="1"/>
          <p:nvPr/>
        </p:nvSpPr>
        <p:spPr>
          <a:xfrm>
            <a:off x="4960982" y="5886073"/>
            <a:ext cx="11229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</a:p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gate 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3480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6" grpId="0" animBg="1"/>
      <p:bldP spid="50" grpId="0" animBg="1"/>
      <p:bldP spid="51" grpId="0" animBg="1"/>
      <p:bldP spid="163" grpId="0" animBg="1"/>
      <p:bldP spid="164" grpId="0" animBg="1"/>
      <p:bldP spid="166" grpId="0" animBg="1"/>
      <p:bldP spid="167" grpId="0" animBg="1"/>
      <p:bldP spid="64" grpId="0" animBg="1"/>
      <p:bldP spid="72" grpId="0" animBg="1"/>
      <p:bldP spid="73" grpId="0"/>
      <p:bldP spid="74" grpId="0" animBg="1"/>
      <p:bldP spid="80" grpId="0" animBg="1"/>
      <p:bldP spid="81" grpId="0"/>
      <p:bldP spid="84" grpId="0" animBg="1"/>
      <p:bldP spid="90" grpId="0" animBg="1"/>
      <p:bldP spid="91" grpId="0"/>
      <p:bldP spid="92" grpId="0" animBg="1"/>
      <p:bldP spid="98" grpId="0" animBg="1"/>
      <p:bldP spid="99" grpId="0"/>
      <p:bldP spid="3" grpId="0"/>
      <p:bldP spid="53" grpId="0"/>
      <p:bldP spid="5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5" name="群組 164"/>
          <p:cNvGrpSpPr/>
          <p:nvPr/>
        </p:nvGrpSpPr>
        <p:grpSpPr>
          <a:xfrm>
            <a:off x="2624621" y="5831799"/>
            <a:ext cx="907572" cy="461665"/>
            <a:chOff x="4765592" y="6396335"/>
            <a:chExt cx="907572" cy="461665"/>
          </a:xfrm>
        </p:grpSpPr>
        <p:sp>
          <p:nvSpPr>
            <p:cNvPr id="42" name="矩形 41"/>
            <p:cNvSpPr/>
            <p:nvPr/>
          </p:nvSpPr>
          <p:spPr>
            <a:xfrm>
              <a:off x="4823114" y="6442783"/>
              <a:ext cx="720000" cy="368770"/>
            </a:xfrm>
            <a:prstGeom prst="rect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3" name="文字方塊 42"/>
            <p:cNvSpPr txBox="1"/>
            <p:nvPr/>
          </p:nvSpPr>
          <p:spPr>
            <a:xfrm>
              <a:off x="4765592" y="6396335"/>
              <a:ext cx="907572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r>
                <a:rPr lang="en-US" altLang="zh-TW" sz="2400" baseline="30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t</a:t>
              </a:r>
              <a:endParaRPr lang="zh-TW" altLang="en-US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45" name="矩形 44"/>
          <p:cNvSpPr/>
          <p:nvPr/>
        </p:nvSpPr>
        <p:spPr>
          <a:xfrm>
            <a:off x="2704466" y="4424492"/>
            <a:ext cx="720000" cy="432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1811620" y="4424492"/>
            <a:ext cx="72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altLang="zh-TW" sz="2400" baseline="30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endParaRPr lang="zh-TW" altLang="en-US" sz="24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927160" y="4424492"/>
            <a:ext cx="72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altLang="zh-TW" sz="2400" baseline="30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endParaRPr lang="zh-TW" altLang="en-US" sz="24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3588926" y="4429688"/>
            <a:ext cx="72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altLang="zh-TW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endParaRPr lang="zh-TW" altLang="en-US" sz="24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3" name="向下箭號 162"/>
          <p:cNvSpPr/>
          <p:nvPr/>
        </p:nvSpPr>
        <p:spPr>
          <a:xfrm rot="2620627" flipV="1">
            <a:off x="3483223" y="4885731"/>
            <a:ext cx="438150" cy="985507"/>
          </a:xfrm>
          <a:prstGeom prst="down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4" name="向下箭號 163"/>
          <p:cNvSpPr/>
          <p:nvPr/>
        </p:nvSpPr>
        <p:spPr>
          <a:xfrm rot="20057551" flipV="1">
            <a:off x="2069679" y="4880210"/>
            <a:ext cx="438150" cy="909089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6" name="向下箭號 165"/>
          <p:cNvSpPr/>
          <p:nvPr/>
        </p:nvSpPr>
        <p:spPr>
          <a:xfrm rot="1353372" flipV="1">
            <a:off x="2781523" y="4925905"/>
            <a:ext cx="438150" cy="861179"/>
          </a:xfrm>
          <a:prstGeom prst="down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7" name="向下箭號 166"/>
          <p:cNvSpPr/>
          <p:nvPr/>
        </p:nvSpPr>
        <p:spPr>
          <a:xfrm rot="18851723" flipV="1">
            <a:off x="1323217" y="4854597"/>
            <a:ext cx="438150" cy="1030466"/>
          </a:xfrm>
          <a:prstGeom prst="down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20" name="群組 219"/>
          <p:cNvGrpSpPr/>
          <p:nvPr/>
        </p:nvGrpSpPr>
        <p:grpSpPr>
          <a:xfrm>
            <a:off x="1828912" y="5822100"/>
            <a:ext cx="907572" cy="461665"/>
            <a:chOff x="4765592" y="6396335"/>
            <a:chExt cx="907572" cy="461665"/>
          </a:xfrm>
        </p:grpSpPr>
        <p:sp>
          <p:nvSpPr>
            <p:cNvPr id="221" name="矩形 220"/>
            <p:cNvSpPr/>
            <p:nvPr/>
          </p:nvSpPr>
          <p:spPr>
            <a:xfrm>
              <a:off x="4823114" y="6442783"/>
              <a:ext cx="720000" cy="368770"/>
            </a:xfrm>
            <a:prstGeom prst="rect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2" name="文字方塊 221"/>
            <p:cNvSpPr txBox="1"/>
            <p:nvPr/>
          </p:nvSpPr>
          <p:spPr>
            <a:xfrm>
              <a:off x="4765592" y="6396335"/>
              <a:ext cx="907572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</a:t>
              </a:r>
              <a:r>
                <a:rPr lang="en-US" altLang="zh-TW" sz="2400" baseline="30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t-1</a:t>
              </a:r>
              <a:endParaRPr lang="zh-TW" altLang="en-US" sz="2400" baseline="30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14" name="群組 113"/>
          <p:cNvGrpSpPr/>
          <p:nvPr/>
        </p:nvGrpSpPr>
        <p:grpSpPr>
          <a:xfrm>
            <a:off x="14154" y="2117509"/>
            <a:ext cx="907572" cy="461665"/>
            <a:chOff x="4775004" y="6396335"/>
            <a:chExt cx="907572" cy="461665"/>
          </a:xfrm>
        </p:grpSpPr>
        <p:sp>
          <p:nvSpPr>
            <p:cNvPr id="115" name="矩形 114"/>
            <p:cNvSpPr/>
            <p:nvPr/>
          </p:nvSpPr>
          <p:spPr>
            <a:xfrm>
              <a:off x="4823114" y="6442783"/>
              <a:ext cx="720000" cy="36877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6" name="文字方塊 115"/>
            <p:cNvSpPr txBox="1"/>
            <p:nvPr/>
          </p:nvSpPr>
          <p:spPr>
            <a:xfrm>
              <a:off x="4775004" y="6396335"/>
              <a:ext cx="907572" cy="461665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  <a:r>
                <a:rPr lang="en-US" altLang="zh-TW" sz="2400" baseline="30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t-1</a:t>
              </a:r>
              <a:endParaRPr lang="zh-TW" altLang="en-US" sz="2400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4295" y="216031"/>
            <a:ext cx="1661549" cy="2147474"/>
          </a:xfrm>
          <a:prstGeom prst="rect">
            <a:avLst/>
          </a:prstGeom>
        </p:spPr>
      </p:pic>
      <p:cxnSp>
        <p:nvCxnSpPr>
          <p:cNvPr id="52" name="直線單箭頭接點 51"/>
          <p:cNvCxnSpPr>
            <a:cxnSpLocks/>
          </p:cNvCxnSpPr>
          <p:nvPr/>
        </p:nvCxnSpPr>
        <p:spPr>
          <a:xfrm>
            <a:off x="431549" y="6012915"/>
            <a:ext cx="138007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單箭頭接點 52"/>
          <p:cNvCxnSpPr>
            <a:cxnSpLocks/>
          </p:cNvCxnSpPr>
          <p:nvPr/>
        </p:nvCxnSpPr>
        <p:spPr>
          <a:xfrm>
            <a:off x="448976" y="2579174"/>
            <a:ext cx="0" cy="3431741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文字方塊 56"/>
          <p:cNvSpPr txBox="1"/>
          <p:nvPr/>
        </p:nvSpPr>
        <p:spPr>
          <a:xfrm>
            <a:off x="501742" y="3258349"/>
            <a:ext cx="1514287" cy="461665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“peephole”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3437413" y="1444547"/>
            <a:ext cx="389050" cy="63586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矩形 64"/>
          <p:cNvSpPr/>
          <p:nvPr/>
        </p:nvSpPr>
        <p:spPr>
          <a:xfrm>
            <a:off x="5463097" y="1439304"/>
            <a:ext cx="2008427" cy="67820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文字方塊 68"/>
              <p:cNvSpPr txBox="1"/>
              <p:nvPr/>
            </p:nvSpPr>
            <p:spPr>
              <a:xfrm>
                <a:off x="4031462" y="1510754"/>
                <a:ext cx="4186890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𝑡𝑎𝑛h</m:t>
                      </m:r>
                      <m:d>
                        <m:dPr>
                          <m:ctrlPr>
                            <a:rPr lang="en-US" altLang="zh-TW" sz="28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                                     </m:t>
                          </m:r>
                        </m:e>
                      </m:d>
                    </m:oMath>
                  </m:oMathPara>
                </a14:m>
                <a:endParaRPr lang="zh-TW" alt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9" name="文字方塊 6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1462" y="1510754"/>
                <a:ext cx="4186890" cy="430887"/>
              </a:xfrm>
              <a:prstGeom prst="rect">
                <a:avLst/>
              </a:prstGeom>
              <a:blipFill>
                <a:blip r:embed="rId4"/>
                <a:stretch>
                  <a:fillRect r="-17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群組 6"/>
          <p:cNvGrpSpPr/>
          <p:nvPr/>
        </p:nvGrpSpPr>
        <p:grpSpPr>
          <a:xfrm>
            <a:off x="7365300" y="771143"/>
            <a:ext cx="907572" cy="1948455"/>
            <a:chOff x="7186187" y="771143"/>
            <a:chExt cx="907572" cy="1948455"/>
          </a:xfrm>
        </p:grpSpPr>
        <p:grpSp>
          <p:nvGrpSpPr>
            <p:cNvPr id="59" name="群組 58"/>
            <p:cNvGrpSpPr/>
            <p:nvPr/>
          </p:nvGrpSpPr>
          <p:grpSpPr>
            <a:xfrm>
              <a:off x="7186187" y="771143"/>
              <a:ext cx="907572" cy="1270403"/>
              <a:chOff x="7012720" y="4534918"/>
              <a:chExt cx="907572" cy="1270403"/>
            </a:xfrm>
          </p:grpSpPr>
          <p:sp>
            <p:nvSpPr>
              <p:cNvPr id="60" name="矩形 59"/>
              <p:cNvSpPr/>
              <p:nvPr/>
            </p:nvSpPr>
            <p:spPr>
              <a:xfrm>
                <a:off x="7224945" y="5166135"/>
                <a:ext cx="432322" cy="639186"/>
              </a:xfrm>
              <a:prstGeom prst="rect">
                <a:avLst/>
              </a:prstGeom>
              <a:ln>
                <a:noFill/>
              </a:ln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1" name="矩形 60"/>
              <p:cNvSpPr/>
              <p:nvPr/>
            </p:nvSpPr>
            <p:spPr>
              <a:xfrm>
                <a:off x="7224945" y="4534918"/>
                <a:ext cx="432322" cy="631217"/>
              </a:xfrm>
              <a:prstGeom prst="rect">
                <a:avLst/>
              </a:prstGeom>
              <a:ln>
                <a:noFill/>
              </a:ln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2" name="文字方塊 61"/>
              <p:cNvSpPr txBox="1"/>
              <p:nvPr/>
            </p:nvSpPr>
            <p:spPr>
              <a:xfrm>
                <a:off x="7192823" y="4652619"/>
                <a:ext cx="547366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altLang="zh-TW" sz="2400" baseline="30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endParaRPr lang="zh-TW" altLang="en-US" sz="2400" baseline="30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3" name="文字方塊 62"/>
              <p:cNvSpPr txBox="1"/>
              <p:nvPr/>
            </p:nvSpPr>
            <p:spPr>
              <a:xfrm>
                <a:off x="7012720" y="5254895"/>
                <a:ext cx="907572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</a:t>
                </a:r>
                <a:r>
                  <a:rPr lang="en-US" altLang="zh-TW" sz="2400" baseline="300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t-1</a:t>
                </a:r>
                <a:endParaRPr lang="zh-TW" altLang="en-US" sz="2400" baseline="30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71" name="矩形 70"/>
            <p:cNvSpPr/>
            <p:nvPr/>
          </p:nvSpPr>
          <p:spPr>
            <a:xfrm>
              <a:off x="7423812" y="2080412"/>
              <a:ext cx="406922" cy="639186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2" name="文字方塊 81"/>
            <p:cNvSpPr txBox="1"/>
            <p:nvPr/>
          </p:nvSpPr>
          <p:spPr>
            <a:xfrm>
              <a:off x="7186187" y="2158705"/>
              <a:ext cx="907572" cy="461665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  <a:r>
                <a:rPr lang="en-US" altLang="zh-TW" sz="2400" baseline="30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t-1</a:t>
              </a:r>
              <a:endParaRPr lang="zh-TW" altLang="en-US" sz="2400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83" name="矩形 82"/>
          <p:cNvSpPr/>
          <p:nvPr/>
        </p:nvSpPr>
        <p:spPr>
          <a:xfrm>
            <a:off x="6798202" y="1441226"/>
            <a:ext cx="640754" cy="639186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0" name="文字方塊 99"/>
          <p:cNvSpPr txBox="1"/>
          <p:nvPr/>
        </p:nvSpPr>
        <p:spPr>
          <a:xfrm>
            <a:off x="6355834" y="2773715"/>
            <a:ext cx="15536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diagonal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1" name="箭號: 向下 100"/>
          <p:cNvSpPr/>
          <p:nvPr/>
        </p:nvSpPr>
        <p:spPr>
          <a:xfrm flipV="1">
            <a:off x="6837439" y="2158705"/>
            <a:ext cx="590413" cy="655873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8" name="群組 7"/>
          <p:cNvGrpSpPr/>
          <p:nvPr/>
        </p:nvGrpSpPr>
        <p:grpSpPr>
          <a:xfrm>
            <a:off x="3683021" y="3258349"/>
            <a:ext cx="5345626" cy="638040"/>
            <a:chOff x="3904578" y="3100699"/>
            <a:chExt cx="5345626" cy="638040"/>
          </a:xfrm>
        </p:grpSpPr>
        <p:grpSp>
          <p:nvGrpSpPr>
            <p:cNvPr id="102" name="群組 101"/>
            <p:cNvGrpSpPr/>
            <p:nvPr/>
          </p:nvGrpSpPr>
          <p:grpSpPr>
            <a:xfrm>
              <a:off x="3904578" y="3100699"/>
              <a:ext cx="1514214" cy="638040"/>
              <a:chOff x="6038727" y="5794241"/>
              <a:chExt cx="1514214" cy="638040"/>
            </a:xfrm>
          </p:grpSpPr>
          <p:sp>
            <p:nvSpPr>
              <p:cNvPr id="103" name="矩形 102"/>
              <p:cNvSpPr/>
              <p:nvPr/>
            </p:nvSpPr>
            <p:spPr>
              <a:xfrm>
                <a:off x="7163891" y="5794241"/>
                <a:ext cx="389050" cy="635865"/>
              </a:xfrm>
              <a:prstGeom prst="rect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4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z</a:t>
                </a:r>
                <a:r>
                  <a:rPr lang="en-US" altLang="zh-TW" sz="2400" baseline="30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endParaRPr lang="zh-TW" altLang="en-US" sz="2400" baseline="30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4" name="矩形 103"/>
              <p:cNvSpPr/>
              <p:nvPr/>
            </p:nvSpPr>
            <p:spPr>
              <a:xfrm>
                <a:off x="6618195" y="5796416"/>
                <a:ext cx="389050" cy="635865"/>
              </a:xfrm>
              <a:prstGeom prst="rect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4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z</a:t>
                </a:r>
                <a:r>
                  <a:rPr lang="en-US" altLang="zh-TW" sz="2400" baseline="30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</a:t>
                </a:r>
                <a:endParaRPr lang="zh-TW" altLang="en-US" sz="2400" baseline="30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5" name="矩形 104"/>
              <p:cNvSpPr/>
              <p:nvPr/>
            </p:nvSpPr>
            <p:spPr>
              <a:xfrm>
                <a:off x="6038727" y="5796416"/>
                <a:ext cx="410655" cy="635865"/>
              </a:xfrm>
              <a:prstGeom prst="rect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z</a:t>
                </a:r>
                <a:r>
                  <a:rPr lang="en-US" altLang="zh-TW" sz="2400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</a:t>
                </a:r>
                <a:endParaRPr lang="zh-TW" altLang="en-US" sz="2400" baseline="30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06" name="文字方塊 105"/>
            <p:cNvSpPr txBox="1"/>
            <p:nvPr/>
          </p:nvSpPr>
          <p:spPr>
            <a:xfrm>
              <a:off x="5068222" y="3214076"/>
              <a:ext cx="418198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obtained by the same way</a:t>
              </a:r>
              <a:endPara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2742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  <p:bldP spid="58" grpId="0" animBg="1"/>
      <p:bldP spid="65" grpId="0" animBg="1"/>
      <p:bldP spid="69" grpId="0"/>
      <p:bldP spid="83" grpId="0" animBg="1"/>
      <p:bldP spid="100" grpId="0"/>
      <p:bldP spid="101" grpId="0" animBg="1"/>
    </p:bldLst>
  </p:timing>
</p:sld>
</file>

<file path=ppt/theme/theme1.xml><?xml version="1.0" encoding="utf-8"?>
<a:theme xmlns:a="http://schemas.openxmlformats.org/drawingml/2006/main" name="1_NSFC建设方案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研制报告Ver1.12">
      <a:majorFont>
        <a:latin typeface="Verdana"/>
        <a:ea typeface="黑体"/>
        <a:cs typeface=""/>
      </a:majorFont>
      <a:minorFont>
        <a:latin typeface="Verdana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accent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342900" marR="0" indent="-342900" algn="ctr" defTabSz="914400" rtl="0" eaLnBrk="1" fontAlgn="base" latinLnBrk="0" hangingPunct="1">
          <a:lnSpc>
            <a:spcPct val="90000"/>
          </a:lnSpc>
          <a:spcBef>
            <a:spcPct val="20000"/>
          </a:spcBef>
          <a:spcAft>
            <a:spcPct val="0"/>
          </a:spcAft>
          <a:buClr>
            <a:schemeClr val="bg2"/>
          </a:buClr>
          <a:buSzPct val="75000"/>
          <a:buFont typeface="Wingdings" pitchFamily="2" charset="2"/>
          <a:buNone/>
          <a:tabLst/>
          <a:defRPr kumimoji="0" lang="zh-CN" alt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黑体" pitchFamily="49" charset="-122"/>
            <a:ea typeface="黑体" pitchFamily="49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accent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342900" marR="0" indent="-342900" algn="ctr" defTabSz="914400" rtl="0" eaLnBrk="1" fontAlgn="base" latinLnBrk="0" hangingPunct="1">
          <a:lnSpc>
            <a:spcPct val="90000"/>
          </a:lnSpc>
          <a:spcBef>
            <a:spcPct val="20000"/>
          </a:spcBef>
          <a:spcAft>
            <a:spcPct val="0"/>
          </a:spcAft>
          <a:buClr>
            <a:schemeClr val="bg2"/>
          </a:buClr>
          <a:buSzPct val="75000"/>
          <a:buFont typeface="Wingdings" pitchFamily="2" charset="2"/>
          <a:buNone/>
          <a:tabLst/>
          <a:defRPr kumimoji="0" lang="zh-CN" alt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黑体" pitchFamily="49" charset="-122"/>
            <a:ea typeface="黑体" pitchFamily="49" charset="-122"/>
          </a:defRPr>
        </a:defPPr>
      </a:lstStyle>
    </a:lnDef>
    <a:txDef>
      <a:spPr bwMode="auto">
        <a:noFill/>
        <a:ln>
          <a:noFill/>
        </a:ln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  <a:ext uri="{91240B29-F687-4F45-9708-019B960494DF}">
            <a14:hiddenLine xmlns:a14="http://schemas.microsoft.com/office/drawing/2010/main" w="9525">
              <a:solidFill>
                <a:srgbClr val="000000"/>
              </a:solidFill>
              <a:miter lim="800000"/>
              <a:headEnd/>
              <a:tailEnd/>
            </a14:hiddenLine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  <a:normAutofit fontScale="85000" lnSpcReduction="10000"/>
      </a:bodyPr>
      <a:lstStyle>
        <a:defPPr>
          <a:defRPr sz="2400" dirty="0" smtClean="0">
            <a:solidFill>
              <a:sysClr val="windowText" lastClr="000000"/>
            </a:solidFill>
            <a:latin typeface="Times New Roman" pitchFamily="18" charset="0"/>
            <a:cs typeface="Times New Roman" pitchFamily="18" charset="0"/>
          </a:defRPr>
        </a:defPPr>
      </a:lstStyle>
    </a:txDef>
  </a:objectDefaults>
  <a:extraClrSchemeLst>
    <a:extraClrScheme>
      <a:clrScheme name="研制报告Ver1.12 1">
        <a:dk1>
          <a:srgbClr val="A50021"/>
        </a:dk1>
        <a:lt1>
          <a:srgbClr val="FFFFFF"/>
        </a:lt1>
        <a:dk2>
          <a:srgbClr val="800000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C0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FFFFCC"/>
        </a:hlink>
        <a:folHlink>
          <a:srgbClr val="FF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研制报告Ver1.12 2">
        <a:dk1>
          <a:srgbClr val="3C001E"/>
        </a:dk1>
        <a:lt1>
          <a:srgbClr val="FFFFFF"/>
        </a:lt1>
        <a:dk2>
          <a:srgbClr val="51072E"/>
        </a:dk2>
        <a:lt2>
          <a:srgbClr val="FFFFFF"/>
        </a:lt2>
        <a:accent1>
          <a:srgbClr val="89A38F"/>
        </a:accent1>
        <a:accent2>
          <a:srgbClr val="666699"/>
        </a:accent2>
        <a:accent3>
          <a:srgbClr val="B3AAAD"/>
        </a:accent3>
        <a:accent4>
          <a:srgbClr val="DADADA"/>
        </a:accent4>
        <a:accent5>
          <a:srgbClr val="C4CEC6"/>
        </a:accent5>
        <a:accent6>
          <a:srgbClr val="5C5C8A"/>
        </a:accent6>
        <a:hlink>
          <a:srgbClr val="80800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研制报告Ver1.12 3">
        <a:dk1>
          <a:srgbClr val="333333"/>
        </a:dk1>
        <a:lt1>
          <a:srgbClr val="FFFFFF"/>
        </a:lt1>
        <a:dk2>
          <a:srgbClr val="000000"/>
        </a:dk2>
        <a:lt2>
          <a:srgbClr val="FFFFFF"/>
        </a:lt2>
        <a:accent1>
          <a:srgbClr val="3399FF"/>
        </a:accent1>
        <a:accent2>
          <a:srgbClr val="CC0000"/>
        </a:accent2>
        <a:accent3>
          <a:srgbClr val="AAAAAA"/>
        </a:accent3>
        <a:accent4>
          <a:srgbClr val="DADADA"/>
        </a:accent4>
        <a:accent5>
          <a:srgbClr val="ADCAFF"/>
        </a:accent5>
        <a:accent6>
          <a:srgbClr val="B90000"/>
        </a:accent6>
        <a:hlink>
          <a:srgbClr val="666699"/>
        </a:hlink>
        <a:folHlink>
          <a:srgbClr val="66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研制报告Ver1.12 4">
        <a:dk1>
          <a:srgbClr val="4B3D1B"/>
        </a:dk1>
        <a:lt1>
          <a:srgbClr val="FFFFFF"/>
        </a:lt1>
        <a:dk2>
          <a:srgbClr val="330000"/>
        </a:dk2>
        <a:lt2>
          <a:srgbClr val="FFFFFF"/>
        </a:lt2>
        <a:accent1>
          <a:srgbClr val="CC9900"/>
        </a:accent1>
        <a:accent2>
          <a:srgbClr val="CC6600"/>
        </a:accent2>
        <a:accent3>
          <a:srgbClr val="ADAAAA"/>
        </a:accent3>
        <a:accent4>
          <a:srgbClr val="DADADA"/>
        </a:accent4>
        <a:accent5>
          <a:srgbClr val="E2CAAA"/>
        </a:accent5>
        <a:accent6>
          <a:srgbClr val="B95C00"/>
        </a:accent6>
        <a:hlink>
          <a:srgbClr val="666699"/>
        </a:hlink>
        <a:folHlink>
          <a:srgbClr val="CC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研制报告Ver1.12 5">
        <a:dk1>
          <a:srgbClr val="006666"/>
        </a:dk1>
        <a:lt1>
          <a:srgbClr val="FFFFFF"/>
        </a:lt1>
        <a:dk2>
          <a:srgbClr val="003366"/>
        </a:dk2>
        <a:lt2>
          <a:srgbClr val="FFFFFF"/>
        </a:lt2>
        <a:accent1>
          <a:srgbClr val="0099CC"/>
        </a:accent1>
        <a:accent2>
          <a:srgbClr val="6666FF"/>
        </a:accent2>
        <a:accent3>
          <a:srgbClr val="AAADB8"/>
        </a:accent3>
        <a:accent4>
          <a:srgbClr val="DADADA"/>
        </a:accent4>
        <a:accent5>
          <a:srgbClr val="AACAE2"/>
        </a:accent5>
        <a:accent6>
          <a:srgbClr val="5C5CE7"/>
        </a:accent6>
        <a:hlink>
          <a:srgbClr val="FFFF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研制报告Ver1.12 6">
        <a:dk1>
          <a:srgbClr val="003366"/>
        </a:dk1>
        <a:lt1>
          <a:srgbClr val="FFFFFF"/>
        </a:lt1>
        <a:dk2>
          <a:srgbClr val="006666"/>
        </a:dk2>
        <a:lt2>
          <a:srgbClr val="FFFFFF"/>
        </a:lt2>
        <a:accent1>
          <a:srgbClr val="6699FF"/>
        </a:accent1>
        <a:accent2>
          <a:srgbClr val="00CCFF"/>
        </a:accent2>
        <a:accent3>
          <a:srgbClr val="AAB8B8"/>
        </a:accent3>
        <a:accent4>
          <a:srgbClr val="DADADA"/>
        </a:accent4>
        <a:accent5>
          <a:srgbClr val="B8CAFF"/>
        </a:accent5>
        <a:accent6>
          <a:srgbClr val="00B9E7"/>
        </a:accent6>
        <a:hlink>
          <a:srgbClr val="FFFFCC"/>
        </a:hlink>
        <a:folHlink>
          <a:srgbClr val="33CC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研制报告Ver1.12 7">
        <a:dk1>
          <a:srgbClr val="000000"/>
        </a:dk1>
        <a:lt1>
          <a:srgbClr val="619CB1"/>
        </a:lt1>
        <a:dk2>
          <a:srgbClr val="FFFFFF"/>
        </a:dk2>
        <a:lt2>
          <a:srgbClr val="4E899E"/>
        </a:lt2>
        <a:accent1>
          <a:srgbClr val="FFCC00"/>
        </a:accent1>
        <a:accent2>
          <a:srgbClr val="B6523E"/>
        </a:accent2>
        <a:accent3>
          <a:srgbClr val="B7CBD5"/>
        </a:accent3>
        <a:accent4>
          <a:srgbClr val="000000"/>
        </a:accent4>
        <a:accent5>
          <a:srgbClr val="FFE2AA"/>
        </a:accent5>
        <a:accent6>
          <a:srgbClr val="A54937"/>
        </a:accent6>
        <a:hlink>
          <a:srgbClr val="99CC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研制报告Ver1.12 8">
        <a:dk1>
          <a:srgbClr val="598600"/>
        </a:dk1>
        <a:lt1>
          <a:srgbClr val="FFFFFF"/>
        </a:lt1>
        <a:dk2>
          <a:srgbClr val="336600"/>
        </a:dk2>
        <a:lt2>
          <a:srgbClr val="FFFFFF"/>
        </a:lt2>
        <a:accent1>
          <a:srgbClr val="33CC33"/>
        </a:accent1>
        <a:accent2>
          <a:srgbClr val="99CC00"/>
        </a:accent2>
        <a:accent3>
          <a:srgbClr val="ADB8AA"/>
        </a:accent3>
        <a:accent4>
          <a:srgbClr val="DADADA"/>
        </a:accent4>
        <a:accent5>
          <a:srgbClr val="ADE2AD"/>
        </a:accent5>
        <a:accent6>
          <a:srgbClr val="8AB900"/>
        </a:accent6>
        <a:hlink>
          <a:srgbClr val="FFCC00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研制报告Ver1.12 9">
        <a:dk1>
          <a:srgbClr val="000000"/>
        </a:dk1>
        <a:lt1>
          <a:srgbClr val="FFFFFF"/>
        </a:lt1>
        <a:dk2>
          <a:srgbClr val="000000"/>
        </a:dk2>
        <a:lt2>
          <a:srgbClr val="DDDDDD"/>
        </a:lt2>
        <a:accent1>
          <a:srgbClr val="A3B2C1"/>
        </a:accent1>
        <a:accent2>
          <a:srgbClr val="CC0000"/>
        </a:accent2>
        <a:accent3>
          <a:srgbClr val="FFFFFF"/>
        </a:accent3>
        <a:accent4>
          <a:srgbClr val="000000"/>
        </a:accent4>
        <a:accent5>
          <a:srgbClr val="CED5DD"/>
        </a:accent5>
        <a:accent6>
          <a:srgbClr val="B90000"/>
        </a:accent6>
        <a:hlink>
          <a:srgbClr val="336699"/>
        </a:hlink>
        <a:folHlink>
          <a:srgbClr val="00336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2_NSFC建设方案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研制报告Ver1.12">
      <a:majorFont>
        <a:latin typeface="Verdana"/>
        <a:ea typeface="黑体"/>
        <a:cs typeface=""/>
      </a:majorFont>
      <a:minorFont>
        <a:latin typeface="Verdana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accent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342900" marR="0" indent="-342900" algn="ctr" defTabSz="914400" rtl="0" eaLnBrk="1" fontAlgn="base" latinLnBrk="0" hangingPunct="1">
          <a:lnSpc>
            <a:spcPct val="90000"/>
          </a:lnSpc>
          <a:spcBef>
            <a:spcPct val="20000"/>
          </a:spcBef>
          <a:spcAft>
            <a:spcPct val="0"/>
          </a:spcAft>
          <a:buClr>
            <a:schemeClr val="bg2"/>
          </a:buClr>
          <a:buSzPct val="75000"/>
          <a:buFont typeface="Wingdings" pitchFamily="2" charset="2"/>
          <a:buNone/>
          <a:tabLst/>
          <a:defRPr kumimoji="0" lang="zh-CN" alt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黑体" pitchFamily="49" charset="-122"/>
            <a:ea typeface="黑体" pitchFamily="49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accent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342900" marR="0" indent="-342900" algn="ctr" defTabSz="914400" rtl="0" eaLnBrk="1" fontAlgn="base" latinLnBrk="0" hangingPunct="1">
          <a:lnSpc>
            <a:spcPct val="90000"/>
          </a:lnSpc>
          <a:spcBef>
            <a:spcPct val="20000"/>
          </a:spcBef>
          <a:spcAft>
            <a:spcPct val="0"/>
          </a:spcAft>
          <a:buClr>
            <a:schemeClr val="bg2"/>
          </a:buClr>
          <a:buSzPct val="75000"/>
          <a:buFont typeface="Wingdings" pitchFamily="2" charset="2"/>
          <a:buNone/>
          <a:tabLst/>
          <a:defRPr kumimoji="0" lang="zh-CN" alt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黑体" pitchFamily="49" charset="-122"/>
            <a:ea typeface="黑体" pitchFamily="49" charset="-122"/>
          </a:defRPr>
        </a:defPPr>
      </a:lstStyle>
    </a:lnDef>
    <a:txDef>
      <a:spPr bwMode="auto">
        <a:noFill/>
        <a:ln>
          <a:noFill/>
        </a:ln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  <a:ext uri="{91240B29-F687-4F45-9708-019B960494DF}">
            <a14:hiddenLine xmlns:a14="http://schemas.microsoft.com/office/drawing/2010/main" w="9525">
              <a:solidFill>
                <a:srgbClr val="000000"/>
              </a:solidFill>
              <a:miter lim="800000"/>
              <a:headEnd/>
              <a:tailEnd/>
            </a14:hiddenLine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  <a:normAutofit fontScale="85000" lnSpcReduction="10000"/>
      </a:bodyPr>
      <a:lstStyle>
        <a:defPPr>
          <a:defRPr sz="2400" dirty="0" smtClean="0">
            <a:solidFill>
              <a:sysClr val="windowText" lastClr="000000"/>
            </a:solidFill>
            <a:latin typeface="Times New Roman" pitchFamily="18" charset="0"/>
            <a:cs typeface="Times New Roman" pitchFamily="18" charset="0"/>
          </a:defRPr>
        </a:defPPr>
      </a:lstStyle>
    </a:txDef>
  </a:objectDefaults>
  <a:extraClrSchemeLst>
    <a:extraClrScheme>
      <a:clrScheme name="研制报告Ver1.12 1">
        <a:dk1>
          <a:srgbClr val="A50021"/>
        </a:dk1>
        <a:lt1>
          <a:srgbClr val="FFFFFF"/>
        </a:lt1>
        <a:dk2>
          <a:srgbClr val="800000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C0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FFFFCC"/>
        </a:hlink>
        <a:folHlink>
          <a:srgbClr val="FF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研制报告Ver1.12 2">
        <a:dk1>
          <a:srgbClr val="3C001E"/>
        </a:dk1>
        <a:lt1>
          <a:srgbClr val="FFFFFF"/>
        </a:lt1>
        <a:dk2>
          <a:srgbClr val="51072E"/>
        </a:dk2>
        <a:lt2>
          <a:srgbClr val="FFFFFF"/>
        </a:lt2>
        <a:accent1>
          <a:srgbClr val="89A38F"/>
        </a:accent1>
        <a:accent2>
          <a:srgbClr val="666699"/>
        </a:accent2>
        <a:accent3>
          <a:srgbClr val="B3AAAD"/>
        </a:accent3>
        <a:accent4>
          <a:srgbClr val="DADADA"/>
        </a:accent4>
        <a:accent5>
          <a:srgbClr val="C4CEC6"/>
        </a:accent5>
        <a:accent6>
          <a:srgbClr val="5C5C8A"/>
        </a:accent6>
        <a:hlink>
          <a:srgbClr val="80800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研制报告Ver1.12 3">
        <a:dk1>
          <a:srgbClr val="333333"/>
        </a:dk1>
        <a:lt1>
          <a:srgbClr val="FFFFFF"/>
        </a:lt1>
        <a:dk2>
          <a:srgbClr val="000000"/>
        </a:dk2>
        <a:lt2>
          <a:srgbClr val="FFFFFF"/>
        </a:lt2>
        <a:accent1>
          <a:srgbClr val="3399FF"/>
        </a:accent1>
        <a:accent2>
          <a:srgbClr val="CC0000"/>
        </a:accent2>
        <a:accent3>
          <a:srgbClr val="AAAAAA"/>
        </a:accent3>
        <a:accent4>
          <a:srgbClr val="DADADA"/>
        </a:accent4>
        <a:accent5>
          <a:srgbClr val="ADCAFF"/>
        </a:accent5>
        <a:accent6>
          <a:srgbClr val="B90000"/>
        </a:accent6>
        <a:hlink>
          <a:srgbClr val="666699"/>
        </a:hlink>
        <a:folHlink>
          <a:srgbClr val="66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研制报告Ver1.12 4">
        <a:dk1>
          <a:srgbClr val="4B3D1B"/>
        </a:dk1>
        <a:lt1>
          <a:srgbClr val="FFFFFF"/>
        </a:lt1>
        <a:dk2>
          <a:srgbClr val="330000"/>
        </a:dk2>
        <a:lt2>
          <a:srgbClr val="FFFFFF"/>
        </a:lt2>
        <a:accent1>
          <a:srgbClr val="CC9900"/>
        </a:accent1>
        <a:accent2>
          <a:srgbClr val="CC6600"/>
        </a:accent2>
        <a:accent3>
          <a:srgbClr val="ADAAAA"/>
        </a:accent3>
        <a:accent4>
          <a:srgbClr val="DADADA"/>
        </a:accent4>
        <a:accent5>
          <a:srgbClr val="E2CAAA"/>
        </a:accent5>
        <a:accent6>
          <a:srgbClr val="B95C00"/>
        </a:accent6>
        <a:hlink>
          <a:srgbClr val="666699"/>
        </a:hlink>
        <a:folHlink>
          <a:srgbClr val="CC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研制报告Ver1.12 5">
        <a:dk1>
          <a:srgbClr val="006666"/>
        </a:dk1>
        <a:lt1>
          <a:srgbClr val="FFFFFF"/>
        </a:lt1>
        <a:dk2>
          <a:srgbClr val="003366"/>
        </a:dk2>
        <a:lt2>
          <a:srgbClr val="FFFFFF"/>
        </a:lt2>
        <a:accent1>
          <a:srgbClr val="0099CC"/>
        </a:accent1>
        <a:accent2>
          <a:srgbClr val="6666FF"/>
        </a:accent2>
        <a:accent3>
          <a:srgbClr val="AAADB8"/>
        </a:accent3>
        <a:accent4>
          <a:srgbClr val="DADADA"/>
        </a:accent4>
        <a:accent5>
          <a:srgbClr val="AACAE2"/>
        </a:accent5>
        <a:accent6>
          <a:srgbClr val="5C5CE7"/>
        </a:accent6>
        <a:hlink>
          <a:srgbClr val="FFFF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研制报告Ver1.12 6">
        <a:dk1>
          <a:srgbClr val="003366"/>
        </a:dk1>
        <a:lt1>
          <a:srgbClr val="FFFFFF"/>
        </a:lt1>
        <a:dk2>
          <a:srgbClr val="006666"/>
        </a:dk2>
        <a:lt2>
          <a:srgbClr val="FFFFFF"/>
        </a:lt2>
        <a:accent1>
          <a:srgbClr val="6699FF"/>
        </a:accent1>
        <a:accent2>
          <a:srgbClr val="00CCFF"/>
        </a:accent2>
        <a:accent3>
          <a:srgbClr val="AAB8B8"/>
        </a:accent3>
        <a:accent4>
          <a:srgbClr val="DADADA"/>
        </a:accent4>
        <a:accent5>
          <a:srgbClr val="B8CAFF"/>
        </a:accent5>
        <a:accent6>
          <a:srgbClr val="00B9E7"/>
        </a:accent6>
        <a:hlink>
          <a:srgbClr val="FFFFCC"/>
        </a:hlink>
        <a:folHlink>
          <a:srgbClr val="33CC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研制报告Ver1.12 7">
        <a:dk1>
          <a:srgbClr val="000000"/>
        </a:dk1>
        <a:lt1>
          <a:srgbClr val="619CB1"/>
        </a:lt1>
        <a:dk2>
          <a:srgbClr val="FFFFFF"/>
        </a:dk2>
        <a:lt2>
          <a:srgbClr val="4E899E"/>
        </a:lt2>
        <a:accent1>
          <a:srgbClr val="FFCC00"/>
        </a:accent1>
        <a:accent2>
          <a:srgbClr val="B6523E"/>
        </a:accent2>
        <a:accent3>
          <a:srgbClr val="B7CBD5"/>
        </a:accent3>
        <a:accent4>
          <a:srgbClr val="000000"/>
        </a:accent4>
        <a:accent5>
          <a:srgbClr val="FFE2AA"/>
        </a:accent5>
        <a:accent6>
          <a:srgbClr val="A54937"/>
        </a:accent6>
        <a:hlink>
          <a:srgbClr val="99CC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研制报告Ver1.12 8">
        <a:dk1>
          <a:srgbClr val="598600"/>
        </a:dk1>
        <a:lt1>
          <a:srgbClr val="FFFFFF"/>
        </a:lt1>
        <a:dk2>
          <a:srgbClr val="336600"/>
        </a:dk2>
        <a:lt2>
          <a:srgbClr val="FFFFFF"/>
        </a:lt2>
        <a:accent1>
          <a:srgbClr val="33CC33"/>
        </a:accent1>
        <a:accent2>
          <a:srgbClr val="99CC00"/>
        </a:accent2>
        <a:accent3>
          <a:srgbClr val="ADB8AA"/>
        </a:accent3>
        <a:accent4>
          <a:srgbClr val="DADADA"/>
        </a:accent4>
        <a:accent5>
          <a:srgbClr val="ADE2AD"/>
        </a:accent5>
        <a:accent6>
          <a:srgbClr val="8AB900"/>
        </a:accent6>
        <a:hlink>
          <a:srgbClr val="FFCC00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研制报告Ver1.12 9">
        <a:dk1>
          <a:srgbClr val="000000"/>
        </a:dk1>
        <a:lt1>
          <a:srgbClr val="FFFFFF"/>
        </a:lt1>
        <a:dk2>
          <a:srgbClr val="000000"/>
        </a:dk2>
        <a:lt2>
          <a:srgbClr val="DDDDDD"/>
        </a:lt2>
        <a:accent1>
          <a:srgbClr val="A3B2C1"/>
        </a:accent1>
        <a:accent2>
          <a:srgbClr val="CC0000"/>
        </a:accent2>
        <a:accent3>
          <a:srgbClr val="FFFFFF"/>
        </a:accent3>
        <a:accent4>
          <a:srgbClr val="000000"/>
        </a:accent4>
        <a:accent5>
          <a:srgbClr val="CED5DD"/>
        </a:accent5>
        <a:accent6>
          <a:srgbClr val="B90000"/>
        </a:accent6>
        <a:hlink>
          <a:srgbClr val="336699"/>
        </a:hlink>
        <a:folHlink>
          <a:srgbClr val="00336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7505</TotalTime>
  <Words>1718</Words>
  <Application>Microsoft Office PowerPoint</Application>
  <PresentationFormat>全屏显示(4:3)</PresentationFormat>
  <Paragraphs>510</Paragraphs>
  <Slides>49</Slides>
  <Notes>27</Notes>
  <HiddenSlides>0</HiddenSlides>
  <MMClips>0</MMClips>
  <ScaleCrop>false</ScaleCrop>
  <HeadingPairs>
    <vt:vector size="4" baseType="variant">
      <vt:variant>
        <vt:lpstr>主题</vt:lpstr>
      </vt:variant>
      <vt:variant>
        <vt:i4>2</vt:i4>
      </vt:variant>
      <vt:variant>
        <vt:lpstr>幻灯片标题</vt:lpstr>
      </vt:variant>
      <vt:variant>
        <vt:i4>49</vt:i4>
      </vt:variant>
    </vt:vector>
  </HeadingPairs>
  <TitlesOfParts>
    <vt:vector size="51" baseType="lpstr">
      <vt:lpstr>1_NSFC建设方案主题</vt:lpstr>
      <vt:lpstr>2_NSFC建设方案主题</vt:lpstr>
      <vt:lpstr>Recurrent Neural Networks</vt:lpstr>
      <vt:lpstr>Variants of Neural Networks</vt:lpstr>
      <vt:lpstr>Recurrent Neural Network</vt:lpstr>
      <vt:lpstr>Deep RNN</vt:lpstr>
      <vt:lpstr>PowerPoint 演示文稿</vt:lpstr>
      <vt:lpstr>Naïve RNN</vt:lpstr>
      <vt:lpstr>LSTM</vt:lpstr>
      <vt:lpstr>PowerPoint 演示文稿</vt:lpstr>
      <vt:lpstr>PowerPoint 演示文稿</vt:lpstr>
      <vt:lpstr>PowerPoint 演示文稿</vt:lpstr>
      <vt:lpstr>LSTM</vt:lpstr>
      <vt:lpstr>GRU</vt:lpstr>
      <vt:lpstr>LSTM: A Search Space Odyssey </vt:lpstr>
      <vt:lpstr>LSTM: A Search Space Odyssey </vt:lpstr>
      <vt:lpstr>Nested LSTM</vt:lpstr>
      <vt:lpstr>RNN for NLP</vt:lpstr>
      <vt:lpstr>Long-distance Dependencies</vt:lpstr>
      <vt:lpstr>Unrolling in Time</vt:lpstr>
      <vt:lpstr>What Can RNNs Do?</vt:lpstr>
      <vt:lpstr>What can LSTMs Learn?</vt:lpstr>
      <vt:lpstr>Encoder-decoder Models</vt:lpstr>
      <vt:lpstr>Attention</vt:lpstr>
      <vt:lpstr>Attention</vt:lpstr>
      <vt:lpstr>Attention</vt:lpstr>
      <vt:lpstr>Attention</vt:lpstr>
      <vt:lpstr>Calculating Attention (1)</vt:lpstr>
      <vt:lpstr>Calculating Attention (2)</vt:lpstr>
      <vt:lpstr>A Graphical Example</vt:lpstr>
      <vt:lpstr>Attention Score Functions</vt:lpstr>
      <vt:lpstr>Attention Variants</vt:lpstr>
      <vt:lpstr>Hierarchical Structures</vt:lpstr>
      <vt:lpstr>Hard Attention</vt:lpstr>
      <vt:lpstr>Attention is All You Need</vt:lpstr>
      <vt:lpstr>Multi-headed Attention</vt:lpstr>
      <vt:lpstr>Intra-Attention / Self Attention</vt:lpstr>
      <vt:lpstr>Attention is All You Need</vt:lpstr>
      <vt:lpstr>Language Models other than Word2Vec</vt:lpstr>
      <vt:lpstr>Pointer Network</vt:lpstr>
      <vt:lpstr>Pointer Network</vt:lpstr>
      <vt:lpstr>Pointer Network</vt:lpstr>
      <vt:lpstr>Pointer Network Applications</vt:lpstr>
      <vt:lpstr>Attention and Augmented RNN</vt:lpstr>
      <vt:lpstr>NTM: Neural Turing Machines</vt:lpstr>
      <vt:lpstr>NTM: Neural Turing Machines</vt:lpstr>
      <vt:lpstr>DNC: Differentiable Neural Computer</vt:lpstr>
      <vt:lpstr>DNC: Differentiable Neural Computer</vt:lpstr>
      <vt:lpstr>ACT: Adaptive Computation Time</vt:lpstr>
      <vt:lpstr>Neural Programmer</vt:lpstr>
      <vt:lpstr>Any Questions?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环境/场景适应的跨媒体综合推理 指南方向：智能自主运动体</dc:title>
  <dc:creator>dell</dc:creator>
  <cp:lastModifiedBy>dell</cp:lastModifiedBy>
  <cp:revision>933</cp:revision>
  <dcterms:created xsi:type="dcterms:W3CDTF">2017-11-09T01:05:16Z</dcterms:created>
  <dcterms:modified xsi:type="dcterms:W3CDTF">2019-06-30T05:03:27Z</dcterms:modified>
</cp:coreProperties>
</file>